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96"/>
  </p:notesMasterIdLst>
  <p:sldIdLst>
    <p:sldId id="256" r:id="rId4"/>
    <p:sldId id="260" r:id="rId5"/>
    <p:sldId id="258" r:id="rId6"/>
    <p:sldId id="334" r:id="rId7"/>
    <p:sldId id="257" r:id="rId8"/>
    <p:sldId id="259"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335" r:id="rId22"/>
    <p:sldId id="336" r:id="rId23"/>
    <p:sldId id="277" r:id="rId24"/>
    <p:sldId id="276" r:id="rId25"/>
    <p:sldId id="278" r:id="rId26"/>
    <p:sldId id="279" r:id="rId27"/>
    <p:sldId id="280" r:id="rId28"/>
    <p:sldId id="281" r:id="rId29"/>
    <p:sldId id="282" r:id="rId30"/>
    <p:sldId id="283" r:id="rId31"/>
    <p:sldId id="285" r:id="rId32"/>
    <p:sldId id="286" r:id="rId33"/>
    <p:sldId id="337" r:id="rId34"/>
    <p:sldId id="274" r:id="rId35"/>
    <p:sldId id="287" r:id="rId36"/>
    <p:sldId id="288" r:id="rId37"/>
    <p:sldId id="296" r:id="rId38"/>
    <p:sldId id="297" r:id="rId39"/>
    <p:sldId id="298" r:id="rId40"/>
    <p:sldId id="299" r:id="rId41"/>
    <p:sldId id="350" r:id="rId42"/>
    <p:sldId id="352" r:id="rId43"/>
    <p:sldId id="289" r:id="rId44"/>
    <p:sldId id="290" r:id="rId45"/>
    <p:sldId id="291" r:id="rId46"/>
    <p:sldId id="357" r:id="rId47"/>
    <p:sldId id="292" r:id="rId48"/>
    <p:sldId id="348" r:id="rId49"/>
    <p:sldId id="349" r:id="rId50"/>
    <p:sldId id="353" r:id="rId51"/>
    <p:sldId id="338" r:id="rId52"/>
    <p:sldId id="339" r:id="rId53"/>
    <p:sldId id="340" r:id="rId54"/>
    <p:sldId id="341" r:id="rId55"/>
    <p:sldId id="342" r:id="rId56"/>
    <p:sldId id="343" r:id="rId57"/>
    <p:sldId id="344" r:id="rId58"/>
    <p:sldId id="345" r:id="rId59"/>
    <p:sldId id="346" r:id="rId60"/>
    <p:sldId id="294" r:id="rId61"/>
    <p:sldId id="295" r:id="rId62"/>
    <p:sldId id="302" r:id="rId63"/>
    <p:sldId id="300" r:id="rId64"/>
    <p:sldId id="301" r:id="rId65"/>
    <p:sldId id="307" r:id="rId66"/>
    <p:sldId id="327" r:id="rId67"/>
    <p:sldId id="309" r:id="rId68"/>
    <p:sldId id="308" r:id="rId69"/>
    <p:sldId id="311" r:id="rId70"/>
    <p:sldId id="312" r:id="rId71"/>
    <p:sldId id="313" r:id="rId72"/>
    <p:sldId id="314" r:id="rId73"/>
    <p:sldId id="315" r:id="rId74"/>
    <p:sldId id="316" r:id="rId75"/>
    <p:sldId id="317" r:id="rId76"/>
    <p:sldId id="318" r:id="rId77"/>
    <p:sldId id="319" r:id="rId78"/>
    <p:sldId id="320" r:id="rId79"/>
    <p:sldId id="322" r:id="rId80"/>
    <p:sldId id="323" r:id="rId81"/>
    <p:sldId id="324" r:id="rId82"/>
    <p:sldId id="325" r:id="rId83"/>
    <p:sldId id="326" r:id="rId84"/>
    <p:sldId id="328" r:id="rId85"/>
    <p:sldId id="329" r:id="rId86"/>
    <p:sldId id="330" r:id="rId87"/>
    <p:sldId id="305" r:id="rId88"/>
    <p:sldId id="304" r:id="rId89"/>
    <p:sldId id="355" r:id="rId90"/>
    <p:sldId id="358" r:id="rId91"/>
    <p:sldId id="356" r:id="rId92"/>
    <p:sldId id="331" r:id="rId93"/>
    <p:sldId id="332" r:id="rId94"/>
    <p:sldId id="333" r:id="rId95"/>
  </p:sldIdLst>
  <p:sldSz cx="12192000" cy="6858000"/>
  <p:notesSz cx="6858000" cy="9144000"/>
  <p:custDataLst>
    <p:tags r:id="rId9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343" autoAdjust="0"/>
  </p:normalViewPr>
  <p:slideViewPr>
    <p:cSldViewPr snapToGrid="0">
      <p:cViewPr varScale="1">
        <p:scale>
          <a:sx n="109" d="100"/>
          <a:sy n="109" d="100"/>
        </p:scale>
        <p:origin x="3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CCCC2-CEB0-44BC-93A4-171A5913C200}" type="datetimeFigureOut">
              <a:rPr lang="en-US" smtClean="0"/>
              <a:t>3/6/2018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C2FF4-9BF5-4722-B1BF-E2C5769AB1F4}" type="slidenum">
              <a:rPr lang="en-US" smtClean="0"/>
              <a:t>‹#›</a:t>
            </a:fld>
            <a:endParaRPr lang="en-US" dirty="0"/>
          </a:p>
        </p:txBody>
      </p:sp>
    </p:spTree>
    <p:extLst>
      <p:ext uri="{BB962C8B-B14F-4D97-AF65-F5344CB8AC3E}">
        <p14:creationId xmlns:p14="http://schemas.microsoft.com/office/powerpoint/2010/main" val="395728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out with a pilot of 5 counties – Mason, Cabell, Wayne, Mingo, and Logan. The success’ and barriers experienced by</a:t>
            </a:r>
            <a:r>
              <a:rPr lang="en-US" baseline="0" dirty="0"/>
              <a:t> the Pilot counties drove the changes we made for the implementation of our initiative. We conducted a focus group with the pilot counties. That information along with other lessons learned helped us develop our GRADUATION 20/20 Implementation Manual. </a:t>
            </a:r>
            <a:endParaRPr lang="en-US" dirty="0"/>
          </a:p>
        </p:txBody>
      </p:sp>
      <p:sp>
        <p:nvSpPr>
          <p:cNvPr id="4" name="Slide Number Placeholder 3"/>
          <p:cNvSpPr>
            <a:spLocks noGrp="1"/>
          </p:cNvSpPr>
          <p:nvPr>
            <p:ph type="sldNum" sz="quarter" idx="10"/>
          </p:nvPr>
        </p:nvSpPr>
        <p:spPr/>
        <p:txBody>
          <a:bodyPr/>
          <a:lstStyle/>
          <a:p>
            <a:fld id="{B80ABE95-FD78-440E-BC29-78701F4DEFFE}" type="slidenum">
              <a:rPr lang="en-US" smtClean="0"/>
              <a:t>19</a:t>
            </a:fld>
            <a:endParaRPr lang="en-US" dirty="0"/>
          </a:p>
        </p:txBody>
      </p:sp>
    </p:spTree>
    <p:extLst>
      <p:ext uri="{BB962C8B-B14F-4D97-AF65-F5344CB8AC3E}">
        <p14:creationId xmlns:p14="http://schemas.microsoft.com/office/powerpoint/2010/main" val="271098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was also in the 2419 webinar.</a:t>
            </a:r>
            <a:r>
              <a:rPr lang="en-US" baseline="0" dirty="0" smtClean="0"/>
              <a:t>  It says that we are changing the wording from modified diploma to alternate diploma. </a:t>
            </a:r>
          </a:p>
          <a:p>
            <a:endParaRPr lang="en-US" baseline="0" dirty="0" smtClean="0"/>
          </a:p>
          <a:p>
            <a:r>
              <a:rPr lang="en-US" baseline="0" dirty="0" smtClean="0"/>
              <a:t>This slide also gives our state’s criteria for a state defined alternate diploma</a:t>
            </a:r>
          </a:p>
          <a:p>
            <a:endParaRPr lang="en-US" baseline="0" dirty="0" smtClean="0"/>
          </a:p>
          <a:p>
            <a:r>
              <a:rPr lang="en-US" baseline="0" dirty="0" smtClean="0"/>
              <a:t>(read bullets)</a:t>
            </a:r>
          </a:p>
          <a:p>
            <a:endParaRPr lang="en-US" baseline="0" dirty="0" smtClean="0"/>
          </a:p>
          <a:p>
            <a:r>
              <a:rPr lang="en-US" baseline="0" dirty="0" smtClean="0"/>
              <a:t>It’s important to note that this year’s 9</a:t>
            </a:r>
            <a:r>
              <a:rPr lang="en-US" baseline="30000" dirty="0" smtClean="0"/>
              <a:t>th</a:t>
            </a:r>
            <a:r>
              <a:rPr lang="en-US" baseline="0" dirty="0" smtClean="0"/>
              <a:t> grade cohort (incoming 9</a:t>
            </a:r>
            <a:r>
              <a:rPr lang="en-US" baseline="30000" dirty="0" smtClean="0"/>
              <a:t>th</a:t>
            </a:r>
            <a:r>
              <a:rPr lang="en-US" baseline="0" dirty="0" smtClean="0"/>
              <a:t> graders) may be considered for the alternate diploma if the criteria is met.</a:t>
            </a:r>
          </a:p>
          <a:p>
            <a:endParaRPr lang="en-US" baseline="0" dirty="0" smtClean="0"/>
          </a:p>
          <a:p>
            <a:r>
              <a:rPr lang="en-US" baseline="0" dirty="0" smtClean="0"/>
              <a:t>On another slide we will be addressing the Alternate Standards and Alternate Diploma Timeline so you will see when everything will go into effect.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27</a:t>
            </a:fld>
            <a:endParaRPr lang="en-US" dirty="0"/>
          </a:p>
        </p:txBody>
      </p:sp>
    </p:spTree>
    <p:extLst>
      <p:ext uri="{BB962C8B-B14F-4D97-AF65-F5344CB8AC3E}">
        <p14:creationId xmlns:p14="http://schemas.microsoft.com/office/powerpoint/2010/main" val="26087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is the new policy.  Policy</a:t>
            </a:r>
            <a:r>
              <a:rPr lang="en-US" baseline="0" dirty="0" smtClean="0"/>
              <a:t> 2520.16 </a:t>
            </a:r>
          </a:p>
          <a:p>
            <a:endParaRPr lang="en-US" baseline="0" dirty="0" smtClean="0"/>
          </a:p>
          <a:p>
            <a:r>
              <a:rPr lang="en-US" baseline="0" dirty="0" smtClean="0"/>
              <a:t>This is a screen shot of the first page of the policy which is currently going through the proper channels of editing by the legal department in preparation for board approval in August.  </a:t>
            </a:r>
          </a:p>
          <a:p>
            <a:endParaRPr lang="en-US" baseline="0" dirty="0" smtClean="0"/>
          </a:p>
          <a:p>
            <a:r>
              <a:rPr lang="en-US" baseline="0" dirty="0" smtClean="0"/>
              <a:t>In the proposal section (which I know you can not read), it says that the previous three separate policies Next Generation ELA, math and science alternate standards will all be combined into one policy which again is policy 2520.16 WV Alternate Academic Achievement Standards.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28</a:t>
            </a:fld>
            <a:endParaRPr lang="en-US" dirty="0"/>
          </a:p>
        </p:txBody>
      </p:sp>
    </p:spTree>
    <p:extLst>
      <p:ext uri="{BB962C8B-B14F-4D97-AF65-F5344CB8AC3E}">
        <p14:creationId xmlns:p14="http://schemas.microsoft.com/office/powerpoint/2010/main" val="61036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29</a:t>
            </a:fld>
            <a:endParaRPr lang="en-US" dirty="0"/>
          </a:p>
        </p:txBody>
      </p:sp>
    </p:spTree>
    <p:extLst>
      <p:ext uri="{BB962C8B-B14F-4D97-AF65-F5344CB8AC3E}">
        <p14:creationId xmlns:p14="http://schemas.microsoft.com/office/powerpoint/2010/main" val="284807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5 strategies again.  I repeated</a:t>
            </a:r>
            <a:r>
              <a:rPr lang="en-US" baseline="0" dirty="0" smtClean="0"/>
              <a:t> this slide so we could take another look and see which things we are already doing in our state.  </a:t>
            </a:r>
          </a:p>
          <a:p>
            <a:endParaRPr lang="en-US" baseline="0" dirty="0" smtClean="0"/>
          </a:p>
          <a:p>
            <a:r>
              <a:rPr lang="en-US" baseline="0" dirty="0" smtClean="0"/>
              <a:t>Believe me as we talk to the federal govt and other states, we realize that again WV is leading this charge around the alternate standards, alternate assessment and alternate diploma.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5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976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dirty="0"/>
          </a:p>
        </p:txBody>
      </p:sp>
    </p:spTree>
    <p:extLst>
      <p:ext uri="{BB962C8B-B14F-4D97-AF65-F5344CB8AC3E}">
        <p14:creationId xmlns:p14="http://schemas.microsoft.com/office/powerpoint/2010/main" val="4672792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206619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6CA336-B9EC-44E5-B580-8348E1CCFDA2}" type="datetimeFigureOut">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5779E-85A6-45C1-A3D7-C43DAD3A46E0}" type="slidenum">
              <a:rPr lang="en-US" smtClean="0"/>
              <a:t>‹#›</a:t>
            </a:fld>
            <a:endParaRPr lang="en-US" dirty="0"/>
          </a:p>
        </p:txBody>
      </p:sp>
    </p:spTree>
    <p:extLst>
      <p:ext uri="{BB962C8B-B14F-4D97-AF65-F5344CB8AC3E}">
        <p14:creationId xmlns:p14="http://schemas.microsoft.com/office/powerpoint/2010/main" val="3787529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CA336-B9EC-44E5-B580-8348E1CCFDA2}" type="datetimeFigureOut">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5779E-85A6-45C1-A3D7-C43DAD3A46E0}" type="slidenum">
              <a:rPr lang="en-US" smtClean="0"/>
              <a:t>‹#›</a:t>
            </a:fld>
            <a:endParaRPr lang="en-US" dirty="0"/>
          </a:p>
        </p:txBody>
      </p:sp>
    </p:spTree>
    <p:extLst>
      <p:ext uri="{BB962C8B-B14F-4D97-AF65-F5344CB8AC3E}">
        <p14:creationId xmlns:p14="http://schemas.microsoft.com/office/powerpoint/2010/main" val="1187390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6CA336-B9EC-44E5-B580-8348E1CCFDA2}" type="datetimeFigureOut">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5779E-85A6-45C1-A3D7-C43DAD3A46E0}" type="slidenum">
              <a:rPr lang="en-US" smtClean="0"/>
              <a:t>‹#›</a:t>
            </a:fld>
            <a:endParaRPr lang="en-US" dirty="0"/>
          </a:p>
        </p:txBody>
      </p:sp>
    </p:spTree>
    <p:extLst>
      <p:ext uri="{BB962C8B-B14F-4D97-AF65-F5344CB8AC3E}">
        <p14:creationId xmlns:p14="http://schemas.microsoft.com/office/powerpoint/2010/main" val="4157299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6CA336-B9EC-44E5-B580-8348E1CCFDA2}" type="datetimeFigureOut">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E5779E-85A6-45C1-A3D7-C43DAD3A46E0}" type="slidenum">
              <a:rPr lang="en-US" smtClean="0"/>
              <a:t>‹#›</a:t>
            </a:fld>
            <a:endParaRPr lang="en-US" dirty="0"/>
          </a:p>
        </p:txBody>
      </p:sp>
    </p:spTree>
    <p:extLst>
      <p:ext uri="{BB962C8B-B14F-4D97-AF65-F5344CB8AC3E}">
        <p14:creationId xmlns:p14="http://schemas.microsoft.com/office/powerpoint/2010/main" val="601624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6CA336-B9EC-44E5-B580-8348E1CCFDA2}" type="datetimeFigureOut">
              <a:rPr lang="en-US" smtClean="0"/>
              <a:t>3/6/2018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E5779E-85A6-45C1-A3D7-C43DAD3A46E0}" type="slidenum">
              <a:rPr lang="en-US" smtClean="0"/>
              <a:t>‹#›</a:t>
            </a:fld>
            <a:endParaRPr lang="en-US" dirty="0"/>
          </a:p>
        </p:txBody>
      </p:sp>
    </p:spTree>
    <p:extLst>
      <p:ext uri="{BB962C8B-B14F-4D97-AF65-F5344CB8AC3E}">
        <p14:creationId xmlns:p14="http://schemas.microsoft.com/office/powerpoint/2010/main" val="2290520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6CA336-B9EC-44E5-B580-8348E1CCFDA2}" type="datetimeFigureOut">
              <a:rPr lang="en-US" smtClean="0"/>
              <a:t>3/6/2018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E5779E-85A6-45C1-A3D7-C43DAD3A46E0}" type="slidenum">
              <a:rPr lang="en-US" smtClean="0"/>
              <a:t>‹#›</a:t>
            </a:fld>
            <a:endParaRPr lang="en-US" dirty="0"/>
          </a:p>
        </p:txBody>
      </p:sp>
    </p:spTree>
    <p:extLst>
      <p:ext uri="{BB962C8B-B14F-4D97-AF65-F5344CB8AC3E}">
        <p14:creationId xmlns:p14="http://schemas.microsoft.com/office/powerpoint/2010/main" val="3677565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CA336-B9EC-44E5-B580-8348E1CCFDA2}" type="datetimeFigureOut">
              <a:rPr lang="en-US" smtClean="0"/>
              <a:t>3/6/2018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E5779E-85A6-45C1-A3D7-C43DAD3A46E0}" type="slidenum">
              <a:rPr lang="en-US" smtClean="0"/>
              <a:t>‹#›</a:t>
            </a:fld>
            <a:endParaRPr lang="en-US" dirty="0"/>
          </a:p>
        </p:txBody>
      </p:sp>
    </p:spTree>
    <p:extLst>
      <p:ext uri="{BB962C8B-B14F-4D97-AF65-F5344CB8AC3E}">
        <p14:creationId xmlns:p14="http://schemas.microsoft.com/office/powerpoint/2010/main" val="2179612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6CA336-B9EC-44E5-B580-8348E1CCFDA2}" type="datetimeFigureOut">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E5779E-85A6-45C1-A3D7-C43DAD3A46E0}" type="slidenum">
              <a:rPr lang="en-US" smtClean="0"/>
              <a:t>‹#›</a:t>
            </a:fld>
            <a:endParaRPr lang="en-US" dirty="0"/>
          </a:p>
        </p:txBody>
      </p:sp>
    </p:spTree>
    <p:extLst>
      <p:ext uri="{BB962C8B-B14F-4D97-AF65-F5344CB8AC3E}">
        <p14:creationId xmlns:p14="http://schemas.microsoft.com/office/powerpoint/2010/main" val="429358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6CA336-B9EC-44E5-B580-8348E1CCFDA2}" type="datetimeFigureOut">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E5779E-85A6-45C1-A3D7-C43DAD3A46E0}" type="slidenum">
              <a:rPr lang="en-US" smtClean="0"/>
              <a:t>‹#›</a:t>
            </a:fld>
            <a:endParaRPr lang="en-US" dirty="0"/>
          </a:p>
        </p:txBody>
      </p:sp>
    </p:spTree>
    <p:extLst>
      <p:ext uri="{BB962C8B-B14F-4D97-AF65-F5344CB8AC3E}">
        <p14:creationId xmlns:p14="http://schemas.microsoft.com/office/powerpoint/2010/main" val="184010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CA336-B9EC-44E5-B580-8348E1CCFDA2}" type="datetimeFigureOut">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5779E-85A6-45C1-A3D7-C43DAD3A46E0}" type="slidenum">
              <a:rPr lang="en-US" smtClean="0"/>
              <a:t>‹#›</a:t>
            </a:fld>
            <a:endParaRPr lang="en-US" dirty="0"/>
          </a:p>
        </p:txBody>
      </p:sp>
    </p:spTree>
    <p:extLst>
      <p:ext uri="{BB962C8B-B14F-4D97-AF65-F5344CB8AC3E}">
        <p14:creationId xmlns:p14="http://schemas.microsoft.com/office/powerpoint/2010/main" val="2392951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CA336-B9EC-44E5-B580-8348E1CCFDA2}" type="datetimeFigureOut">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5779E-85A6-45C1-A3D7-C43DAD3A46E0}" type="slidenum">
              <a:rPr lang="en-US" smtClean="0"/>
              <a:t>‹#›</a:t>
            </a:fld>
            <a:endParaRPr lang="en-US" dirty="0"/>
          </a:p>
        </p:txBody>
      </p:sp>
    </p:spTree>
    <p:extLst>
      <p:ext uri="{BB962C8B-B14F-4D97-AF65-F5344CB8AC3E}">
        <p14:creationId xmlns:p14="http://schemas.microsoft.com/office/powerpoint/2010/main" val="1857534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7" y="3446399"/>
            <a:ext cx="11834447" cy="1713781"/>
          </a:xfrm>
        </p:spPr>
        <p:txBody>
          <a:bodyPr anchor="b"/>
          <a:lstStyle>
            <a:lvl1pPr algn="ctr">
              <a:defRPr sz="4500">
                <a:solidFill>
                  <a:schemeClr val="bg1"/>
                </a:solidFill>
                <a:latin typeface="Vollkorn" charset="0"/>
                <a:ea typeface="Vollkorn" charset="0"/>
                <a:cs typeface="Vollkorn"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1137" y="5292663"/>
            <a:ext cx="6875585"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4727328" y="5841623"/>
            <a:ext cx="2743200" cy="365125"/>
          </a:xfrm>
          <a:prstGeom prst="rect">
            <a:avLst/>
          </a:prstGeom>
        </p:spPr>
        <p:txBody>
          <a:bodyPr/>
          <a:lstStyle>
            <a:lvl1pPr algn="ctr">
              <a:defRPr sz="1200" i="1">
                <a:solidFill>
                  <a:schemeClr val="bg1"/>
                </a:solidFill>
              </a:defRPr>
            </a:lvl1pPr>
          </a:lstStyle>
          <a:p>
            <a:endParaRPr lang="en-US" dirty="0"/>
          </a:p>
        </p:txBody>
      </p:sp>
    </p:spTree>
    <p:extLst>
      <p:ext uri="{BB962C8B-B14F-4D97-AF65-F5344CB8AC3E}">
        <p14:creationId xmlns:p14="http://schemas.microsoft.com/office/powerpoint/2010/main" val="23067389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713617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2"/>
            <a:ext cx="11393351"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375139" y="4589466"/>
            <a:ext cx="11393351"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3432949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8585" y="1778735"/>
            <a:ext cx="5486400" cy="396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83570" y="1778735"/>
            <a:ext cx="5484919" cy="396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4030195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6" y="1681163"/>
            <a:ext cx="548603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98586" y="2505075"/>
            <a:ext cx="5486033" cy="3321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dirty="0"/>
          </a:p>
        </p:txBody>
      </p:sp>
      <p:sp>
        <p:nvSpPr>
          <p:cNvPr id="11" name="Title 1"/>
          <p:cNvSpPr>
            <a:spLocks noGrp="1"/>
          </p:cNvSpPr>
          <p:nvPr>
            <p:ph type="title"/>
          </p:nvPr>
        </p:nvSpPr>
        <p:spPr>
          <a:xfrm>
            <a:off x="398586" y="143748"/>
            <a:ext cx="11369903" cy="1400159"/>
          </a:xfrm>
        </p:spPr>
        <p:txBody>
          <a:bodyPr/>
          <a:lstStyle/>
          <a:p>
            <a:r>
              <a:rPr lang="en-US" smtClean="0"/>
              <a:t>Click to edit Master title style</a:t>
            </a:r>
            <a:endParaRPr lang="en-US"/>
          </a:p>
        </p:txBody>
      </p:sp>
    </p:spTree>
    <p:extLst>
      <p:ext uri="{BB962C8B-B14F-4D97-AF65-F5344CB8AC3E}">
        <p14:creationId xmlns:p14="http://schemas.microsoft.com/office/powerpoint/2010/main" val="613984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459660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296921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846720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8" y="457200"/>
            <a:ext cx="4572733"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334000" y="987429"/>
            <a:ext cx="6434488"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5478" y="2057400"/>
            <a:ext cx="457273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2059736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31"/>
            <a:ext cx="6434488"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
        <p:nvSpPr>
          <p:cNvPr id="10" name="Title 1"/>
          <p:cNvSpPr>
            <a:spLocks noGrp="1"/>
          </p:cNvSpPr>
          <p:nvPr>
            <p:ph type="title"/>
          </p:nvPr>
        </p:nvSpPr>
        <p:spPr>
          <a:xfrm>
            <a:off x="445478" y="457200"/>
            <a:ext cx="4572733" cy="1600200"/>
          </a:xfrm>
        </p:spPr>
        <p:txBody>
          <a:bodyPr anchor="b"/>
          <a:lstStyle>
            <a:lvl1pPr>
              <a:defRPr sz="2400"/>
            </a:lvl1pPr>
          </a:lstStyle>
          <a:p>
            <a:r>
              <a:rPr lang="en-US" smtClean="0"/>
              <a:t>Click to edit Master title style</a:t>
            </a:r>
            <a:endParaRPr lang="en-US"/>
          </a:p>
        </p:txBody>
      </p:sp>
      <p:sp>
        <p:nvSpPr>
          <p:cNvPr id="11" name="Text Placeholder 3"/>
          <p:cNvSpPr>
            <a:spLocks noGrp="1"/>
          </p:cNvSpPr>
          <p:nvPr>
            <p:ph type="body" sz="half" idx="2"/>
          </p:nvPr>
        </p:nvSpPr>
        <p:spPr>
          <a:xfrm>
            <a:off x="445478" y="2057400"/>
            <a:ext cx="457273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189043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992381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90" y="365127"/>
            <a:ext cx="2628900" cy="54729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65127"/>
            <a:ext cx="8529989" cy="54729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28610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8585" y="1778733"/>
            <a:ext cx="5486400" cy="3965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83569" y="1778733"/>
            <a:ext cx="5484919" cy="3965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dirty="0"/>
          </a:p>
        </p:txBody>
      </p:sp>
      <p:sp>
        <p:nvSpPr>
          <p:cNvPr id="11" name="Title 1"/>
          <p:cNvSpPr>
            <a:spLocks noGrp="1"/>
          </p:cNvSpPr>
          <p:nvPr>
            <p:ph type="title"/>
          </p:nvPr>
        </p:nvSpPr>
        <p:spPr>
          <a:xfrm>
            <a:off x="398585" y="143746"/>
            <a:ext cx="11369903" cy="1400159"/>
          </a:xfrm>
        </p:spPr>
        <p:txBody>
          <a:bodyPr/>
          <a:lstStyle/>
          <a:p>
            <a:r>
              <a:rPr lang="en-US" smtClean="0"/>
              <a:t>Click to edit Master title style</a:t>
            </a:r>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smtClean="0"/>
              <a:t>Click to edit Master title style</a:t>
            </a:r>
            <a:endParaRPr lang="en-US"/>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CA336-B9EC-44E5-B580-8348E1CCFDA2}" type="datetimeFigureOut">
              <a:rPr lang="en-US" smtClean="0"/>
              <a:t>3/6/2018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5779E-85A6-45C1-A3D7-C43DAD3A46E0}" type="slidenum">
              <a:rPr lang="en-US" smtClean="0"/>
              <a:t>‹#›</a:t>
            </a:fld>
            <a:endParaRPr lang="en-US" dirty="0"/>
          </a:p>
        </p:txBody>
      </p:sp>
    </p:spTree>
    <p:extLst>
      <p:ext uri="{BB962C8B-B14F-4D97-AF65-F5344CB8AC3E}">
        <p14:creationId xmlns:p14="http://schemas.microsoft.com/office/powerpoint/2010/main" val="125604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6" y="143748"/>
            <a:ext cx="11369903" cy="140015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98586" y="1723293"/>
            <a:ext cx="11369903" cy="41499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0596181" y="6356354"/>
            <a:ext cx="1172307"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dirty="0"/>
          </a:p>
        </p:txBody>
      </p:sp>
    </p:spTree>
    <p:extLst>
      <p:ext uri="{BB962C8B-B14F-4D97-AF65-F5344CB8AC3E}">
        <p14:creationId xmlns:p14="http://schemas.microsoft.com/office/powerpoint/2010/main" val="2992103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wvde.us/special-education/resources-sp-page/speech-language-impairment/"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vde.us/special-education/resources-sp-page/speech-language-impairment/" TargetMode="Externa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hyperlink" Target="mailto:amy.carlson@marshall.edu" TargetMode="Externa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tags" Target="../tags/tag31.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hyperlink" Target="http://www.wvearlychildhood.org/Camp_Gizmo.html" TargetMode="Externa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hyperlink" Target="https://wvde.us/certification-and-professional-preparation/certIfication/" TargetMode="Externa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4.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4.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4.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4.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4.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4.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4.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4.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4.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3" Type="http://schemas.openxmlformats.org/officeDocument/2006/relationships/hyperlink" Target="http://wvde.state.wv.us/osp/speechlanguage.html" TargetMode="Externa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2.xml.rels><?xml version="1.0" encoding="UTF-8" standalone="yes"?>
<Relationships xmlns="http://schemas.openxmlformats.org/package/2006/relationships"><Relationship Id="rId3" Type="http://schemas.openxmlformats.org/officeDocument/2006/relationships/hyperlink" Target="mailto:lbrammer@k12.wv.us" TargetMode="External"/><Relationship Id="rId2" Type="http://schemas.openxmlformats.org/officeDocument/2006/relationships/slideLayout" Target="../slideLayouts/slideLayout2.xml"/><Relationship Id="rId1"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WEST VIRGINIA DEPARTMENT OF EDUCATION INITIATIVES 2017-18</a:t>
            </a:r>
            <a:endParaRPr lang="en-US" sz="4000" dirty="0"/>
          </a:p>
        </p:txBody>
      </p:sp>
      <p:sp>
        <p:nvSpPr>
          <p:cNvPr id="3" name="Subtitle 2"/>
          <p:cNvSpPr>
            <a:spLocks noGrp="1"/>
          </p:cNvSpPr>
          <p:nvPr>
            <p:ph type="subTitle" idx="1"/>
          </p:nvPr>
        </p:nvSpPr>
        <p:spPr/>
        <p:txBody>
          <a:bodyPr>
            <a:normAutofit lnSpcReduction="10000"/>
          </a:bodyPr>
          <a:lstStyle/>
          <a:p>
            <a:r>
              <a:rPr lang="en-US" dirty="0" smtClean="0"/>
              <a:t>Lee Ann Brammer, Coordinator</a:t>
            </a:r>
            <a:endParaRPr lang="en-US" dirty="0"/>
          </a:p>
        </p:txBody>
      </p:sp>
      <p:sp>
        <p:nvSpPr>
          <p:cNvPr id="4" name="Date Placeholder 3"/>
          <p:cNvSpPr>
            <a:spLocks noGrp="1"/>
          </p:cNvSpPr>
          <p:nvPr>
            <p:ph type="dt" sz="half" idx="10"/>
          </p:nvPr>
        </p:nvSpPr>
        <p:spPr/>
        <p:txBody>
          <a:bodyPr/>
          <a:lstStyle/>
          <a:p>
            <a:r>
              <a:rPr lang="en-US" dirty="0" smtClean="0"/>
              <a:t>March </a:t>
            </a:r>
            <a:r>
              <a:rPr lang="en-US" dirty="0" smtClean="0"/>
              <a:t>7, </a:t>
            </a:r>
            <a:r>
              <a:rPr lang="en-US" dirty="0" smtClean="0"/>
              <a:t>2018</a:t>
            </a:r>
            <a:endParaRPr lang="en-US" dirty="0"/>
          </a:p>
        </p:txBody>
      </p:sp>
    </p:spTree>
    <p:custDataLst>
      <p:tags r:id="rId1"/>
    </p:custDataLst>
    <p:extLst>
      <p:ext uri="{BB962C8B-B14F-4D97-AF65-F5344CB8AC3E}">
        <p14:creationId xmlns:p14="http://schemas.microsoft.com/office/powerpoint/2010/main" val="3986449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SPEECH-LANGUAGE IMPAIRMENT </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normAutofit/>
          </a:bodyPr>
          <a:lstStyle/>
          <a:p>
            <a:r>
              <a:rPr lang="en-US" sz="1600" dirty="0">
                <a:hlinkClick r:id="rId3"/>
              </a:rPr>
              <a:t>https://wvde.us/special-education/resources-sp-page/speech-language-impairment</a:t>
            </a:r>
            <a:r>
              <a:rPr lang="en-US" sz="1600" dirty="0" smtClean="0">
                <a:hlinkClick r:id="rId3"/>
              </a:rPr>
              <a:t>/</a:t>
            </a:r>
            <a:endParaRPr lang="en-US" sz="1600" dirty="0" smtClean="0"/>
          </a:p>
          <a:p>
            <a:r>
              <a:rPr lang="en-US" sz="1600" dirty="0" smtClean="0"/>
              <a:t>Eventually will have future trainings/online courses listed under “</a:t>
            </a:r>
            <a:r>
              <a:rPr lang="en-US" sz="1600" b="1" dirty="0" smtClean="0"/>
              <a:t>Professional Learning</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fld id="{16630861-4318-414B-8E21-CA5F03E7BD41}" type="slidenum">
              <a:rPr lang="en-US" smtClean="0"/>
              <a:t>10</a:t>
            </a:fld>
            <a:endParaRPr lang="en-US" dirty="0"/>
          </a:p>
        </p:txBody>
      </p:sp>
      <p:pic>
        <p:nvPicPr>
          <p:cNvPr id="5" name="Picture 4"/>
          <p:cNvPicPr>
            <a:picLocks noChangeAspect="1"/>
          </p:cNvPicPr>
          <p:nvPr/>
        </p:nvPicPr>
        <p:blipFill>
          <a:blip r:embed="rId4"/>
          <a:stretch>
            <a:fillRect/>
          </a:stretch>
        </p:blipFill>
        <p:spPr>
          <a:xfrm>
            <a:off x="1529542" y="2345322"/>
            <a:ext cx="9391442" cy="3611066"/>
          </a:xfrm>
          <a:prstGeom prst="rect">
            <a:avLst/>
          </a:prstGeom>
        </p:spPr>
      </p:pic>
    </p:spTree>
    <p:custDataLst>
      <p:tags r:id="rId1"/>
    </p:custDataLst>
    <p:extLst>
      <p:ext uri="{BB962C8B-B14F-4D97-AF65-F5344CB8AC3E}">
        <p14:creationId xmlns:p14="http://schemas.microsoft.com/office/powerpoint/2010/main" val="1039582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DOCUMENTS</a:t>
            </a:r>
            <a:r>
              <a:rPr lang="en-US" dirty="0" smtClean="0"/>
              <a:t> </a:t>
            </a:r>
            <a:endParaRPr lang="en-US" dirty="0"/>
          </a:p>
        </p:txBody>
      </p:sp>
      <p:sp>
        <p:nvSpPr>
          <p:cNvPr id="3" name="Content Placeholder 2"/>
          <p:cNvSpPr>
            <a:spLocks noGrp="1"/>
          </p:cNvSpPr>
          <p:nvPr>
            <p:ph idx="1"/>
          </p:nvPr>
        </p:nvSpPr>
        <p:spPr/>
        <p:txBody>
          <a:bodyPr>
            <a:normAutofit/>
          </a:bodyPr>
          <a:lstStyle/>
          <a:p>
            <a:r>
              <a:rPr lang="en-US" sz="1600" dirty="0">
                <a:hlinkClick r:id="rId3"/>
              </a:rPr>
              <a:t>https://wvde.us/special-education/resources-sp-page/speech-language-impairment</a:t>
            </a:r>
            <a:r>
              <a:rPr lang="en-US" sz="1600" dirty="0" smtClean="0">
                <a:hlinkClick r:id="rId3"/>
              </a:rPr>
              <a:t>/</a:t>
            </a:r>
            <a:endParaRPr lang="en-US" sz="1600" dirty="0" smtClean="0"/>
          </a:p>
          <a:p>
            <a:r>
              <a:rPr lang="en-US" sz="1600" dirty="0" smtClean="0"/>
              <a:t>All documents in the process of being updated    </a:t>
            </a:r>
            <a:endParaRPr lang="en-US" sz="1600" dirty="0"/>
          </a:p>
        </p:txBody>
      </p:sp>
      <p:sp>
        <p:nvSpPr>
          <p:cNvPr id="4" name="Slide Number Placeholder 3"/>
          <p:cNvSpPr>
            <a:spLocks noGrp="1"/>
          </p:cNvSpPr>
          <p:nvPr>
            <p:ph type="sldNum" sz="quarter" idx="12"/>
          </p:nvPr>
        </p:nvSpPr>
        <p:spPr/>
        <p:txBody>
          <a:bodyPr/>
          <a:lstStyle/>
          <a:p>
            <a:fld id="{16630861-4318-414B-8E21-CA5F03E7BD41}" type="slidenum">
              <a:rPr lang="en-US" smtClean="0"/>
              <a:t>11</a:t>
            </a:fld>
            <a:endParaRPr lang="en-US" dirty="0"/>
          </a:p>
        </p:txBody>
      </p:sp>
      <p:pic>
        <p:nvPicPr>
          <p:cNvPr id="5" name="Picture 4"/>
          <p:cNvPicPr>
            <a:picLocks noChangeAspect="1"/>
          </p:cNvPicPr>
          <p:nvPr/>
        </p:nvPicPr>
        <p:blipFill>
          <a:blip r:embed="rId4"/>
          <a:stretch>
            <a:fillRect/>
          </a:stretch>
        </p:blipFill>
        <p:spPr>
          <a:xfrm>
            <a:off x="5473149" y="2069870"/>
            <a:ext cx="4237762" cy="3730596"/>
          </a:xfrm>
          <a:prstGeom prst="rect">
            <a:avLst/>
          </a:prstGeom>
        </p:spPr>
      </p:pic>
    </p:spTree>
    <p:custDataLst>
      <p:tags r:id="rId1"/>
    </p:custDataLst>
    <p:extLst>
      <p:ext uri="{BB962C8B-B14F-4D97-AF65-F5344CB8AC3E}">
        <p14:creationId xmlns:p14="http://schemas.microsoft.com/office/powerpoint/2010/main" val="3894183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NEW OFFICE OF SPECIAL EDUCATION FOCUS</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normAutofit/>
          </a:bodyPr>
          <a:lstStyle/>
          <a:p>
            <a:pPr marL="0" indent="0" algn="ctr">
              <a:buNone/>
            </a:pPr>
            <a:endParaRPr lang="en-US" sz="3200" dirty="0">
              <a:solidFill>
                <a:srgbClr val="C00000"/>
              </a:solidFill>
            </a:endParaRPr>
          </a:p>
          <a:p>
            <a:pPr marL="0" indent="0" algn="ctr">
              <a:buNone/>
            </a:pPr>
            <a:endParaRPr lang="en-US" sz="3200" dirty="0">
              <a:solidFill>
                <a:srgbClr val="C00000"/>
              </a:solidFill>
            </a:endParaRPr>
          </a:p>
          <a:p>
            <a:endParaRPr lang="en-US" sz="3200" dirty="0" smtClean="0">
              <a:solidFill>
                <a:schemeClr val="tx1"/>
              </a:solidFill>
            </a:endParaRPr>
          </a:p>
          <a:p>
            <a:endParaRPr lang="en-US" sz="3200" dirty="0">
              <a:solidFill>
                <a:schemeClr val="tx1"/>
              </a:solidFill>
            </a:endParaRPr>
          </a:p>
          <a:p>
            <a:endParaRPr lang="en-US" sz="3200" dirty="0" smtClean="0">
              <a:solidFill>
                <a:schemeClr val="tx1"/>
              </a:solidFill>
            </a:endParaRPr>
          </a:p>
          <a:p>
            <a:r>
              <a:rPr lang="en-US" sz="3200" dirty="0" smtClean="0">
                <a:solidFill>
                  <a:schemeClr val="tx1"/>
                </a:solidFill>
              </a:rPr>
              <a:t>Looking </a:t>
            </a:r>
            <a:r>
              <a:rPr lang="en-US" sz="3200" dirty="0" smtClean="0">
                <a:solidFill>
                  <a:schemeClr val="tx1"/>
                </a:solidFill>
              </a:rPr>
              <a:t>at improving reading and math skills</a:t>
            </a:r>
            <a:r>
              <a:rPr lang="en-US" sz="3200" dirty="0" smtClean="0">
                <a:solidFill>
                  <a:srgbClr val="C00000"/>
                </a:solidFill>
              </a:rPr>
              <a:t> </a:t>
            </a:r>
          </a:p>
          <a:p>
            <a:r>
              <a:rPr lang="en-US" sz="3200" dirty="0" smtClean="0">
                <a:solidFill>
                  <a:schemeClr val="tx1"/>
                </a:solidFill>
              </a:rPr>
              <a:t>Hiring two new coordinators (reading and math)</a:t>
            </a:r>
          </a:p>
          <a:p>
            <a:pPr marL="0" indent="0" algn="ctr">
              <a:buNone/>
            </a:pPr>
            <a:endParaRPr lang="en-US" sz="3200" dirty="0" smtClean="0">
              <a:solidFill>
                <a:srgbClr val="C00000"/>
              </a:solidFill>
            </a:endParaRPr>
          </a:p>
          <a:p>
            <a:pPr marL="0" indent="0" algn="ctr">
              <a:buNone/>
            </a:pPr>
            <a:endParaRPr lang="en-US" sz="3200" dirty="0">
              <a:solidFill>
                <a:srgbClr val="C00000"/>
              </a:solidFill>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12</a:t>
            </a:fld>
            <a:endParaRPr lang="en-US" dirty="0"/>
          </a:p>
        </p:txBody>
      </p:sp>
      <p:pic>
        <p:nvPicPr>
          <p:cNvPr id="5" name="Picture 4"/>
          <p:cNvPicPr>
            <a:picLocks noChangeAspect="1"/>
          </p:cNvPicPr>
          <p:nvPr/>
        </p:nvPicPr>
        <p:blipFill>
          <a:blip r:embed="rId3"/>
          <a:stretch>
            <a:fillRect/>
          </a:stretch>
        </p:blipFill>
        <p:spPr>
          <a:xfrm>
            <a:off x="3516922" y="1362808"/>
            <a:ext cx="4957783" cy="2699237"/>
          </a:xfrm>
          <a:prstGeom prst="rect">
            <a:avLst/>
          </a:prstGeom>
        </p:spPr>
      </p:pic>
    </p:spTree>
    <p:custDataLst>
      <p:tags r:id="rId1"/>
    </p:custDataLst>
    <p:extLst>
      <p:ext uri="{BB962C8B-B14F-4D97-AF65-F5344CB8AC3E}">
        <p14:creationId xmlns:p14="http://schemas.microsoft.com/office/powerpoint/2010/main" val="2194519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WVDE NEW ASSESSMENTS </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r>
              <a:rPr lang="en-US" sz="2000" dirty="0" smtClean="0"/>
              <a:t>Grades 3-8  			West Virginia Summative Assessment </a:t>
            </a:r>
          </a:p>
          <a:p>
            <a:r>
              <a:rPr lang="en-US" sz="2000" dirty="0" smtClean="0"/>
              <a:t>High School 			SAT School Day </a:t>
            </a:r>
          </a:p>
          <a:p>
            <a:r>
              <a:rPr lang="en-US" sz="2000" dirty="0" smtClean="0"/>
              <a:t>Alternate Assessment 	West Virginia Alternate Summative Assessment – Dynamic 					Learning Maps</a:t>
            </a:r>
          </a:p>
          <a:p>
            <a:pPr>
              <a:lnSpc>
                <a:spcPct val="100000"/>
              </a:lnSpc>
            </a:pPr>
            <a:r>
              <a:rPr lang="en-US" sz="2000" dirty="0" smtClean="0"/>
              <a:t>Interim Assessments		Given to 3-8 graders to allow teachers to assess student 					progress throughout the year and support instruction for the 					standards</a:t>
            </a:r>
          </a:p>
          <a:p>
            <a:pPr lvl="1">
              <a:lnSpc>
                <a:spcPct val="100000"/>
              </a:lnSpc>
            </a:pPr>
            <a:endParaRPr lang="en-US" sz="100" dirty="0" smtClean="0"/>
          </a:p>
          <a:p>
            <a:pPr marL="914400" lvl="2" indent="0">
              <a:lnSpc>
                <a:spcPct val="100000"/>
              </a:lnSpc>
              <a:buNone/>
            </a:pPr>
            <a:r>
              <a:rPr lang="en-US" dirty="0" smtClean="0"/>
              <a:t>			</a:t>
            </a:r>
          </a:p>
          <a:p>
            <a:pPr>
              <a:lnSpc>
                <a:spcPct val="100000"/>
              </a:lnSpc>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13</a:t>
            </a:fld>
            <a:endParaRPr lang="en-US" dirty="0"/>
          </a:p>
        </p:txBody>
      </p:sp>
    </p:spTree>
    <p:custDataLst>
      <p:tags r:id="rId1"/>
    </p:custDataLst>
    <p:extLst>
      <p:ext uri="{BB962C8B-B14F-4D97-AF65-F5344CB8AC3E}">
        <p14:creationId xmlns:p14="http://schemas.microsoft.com/office/powerpoint/2010/main" val="1836262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75000"/>
                  </a:schemeClr>
                </a:solidFill>
                <a:latin typeface="Vollkorn" panose="00000500000000000000" pitchFamily="2" charset="0"/>
                <a:ea typeface="Vollkorn" panose="00000500000000000000" pitchFamily="2" charset="0"/>
              </a:rPr>
              <a:t>COLLEGE- AND CAREER- READINESS STANDARDS</a:t>
            </a:r>
            <a:endParaRPr lang="en-US" dirty="0">
              <a:solidFill>
                <a:schemeClr val="accent5">
                  <a:lumMod val="75000"/>
                </a:schemeClr>
              </a:solidFill>
              <a:latin typeface="Vollkorn" panose="00000500000000000000" pitchFamily="2" charset="0"/>
              <a:ea typeface="Vollkorn" panose="00000500000000000000" pitchFamily="2" charset="0"/>
            </a:endParaRPr>
          </a:p>
        </p:txBody>
      </p:sp>
      <p:pic>
        <p:nvPicPr>
          <p:cNvPr id="5" name="Content Placeholder 4"/>
          <p:cNvPicPr>
            <a:picLocks noGrp="1" noChangeAspect="1"/>
          </p:cNvPicPr>
          <p:nvPr>
            <p:ph idx="1"/>
          </p:nvPr>
        </p:nvPicPr>
        <p:blipFill>
          <a:blip r:embed="rId3"/>
          <a:stretch>
            <a:fillRect/>
          </a:stretch>
        </p:blipFill>
        <p:spPr>
          <a:xfrm>
            <a:off x="2934854" y="1469091"/>
            <a:ext cx="5715000" cy="414337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14</a:t>
            </a:fld>
            <a:endParaRPr lang="en-US" dirty="0"/>
          </a:p>
        </p:txBody>
      </p:sp>
    </p:spTree>
    <p:custDataLst>
      <p:tags r:id="rId1"/>
    </p:custDataLst>
    <p:extLst>
      <p:ext uri="{BB962C8B-B14F-4D97-AF65-F5344CB8AC3E}">
        <p14:creationId xmlns:p14="http://schemas.microsoft.com/office/powerpoint/2010/main" val="1338399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INITIATIVES WITHIN THE OFFICE OF SPECIAL EDUCATION </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normAutofit fontScale="85000" lnSpcReduction="20000"/>
          </a:bodyPr>
          <a:lstStyle/>
          <a:p>
            <a:r>
              <a:rPr lang="en-US" dirty="0" smtClean="0"/>
              <a:t>Project Aware</a:t>
            </a:r>
          </a:p>
          <a:p>
            <a:r>
              <a:rPr lang="en-US" dirty="0" smtClean="0"/>
              <a:t>Graduation 20/20</a:t>
            </a:r>
          </a:p>
          <a:p>
            <a:r>
              <a:rPr lang="en-US" dirty="0" smtClean="0"/>
              <a:t>ECPBIS</a:t>
            </a:r>
          </a:p>
          <a:p>
            <a:r>
              <a:rPr lang="en-US" dirty="0" smtClean="0"/>
              <a:t>All Things</a:t>
            </a:r>
            <a:r>
              <a:rPr lang="en-US" dirty="0" smtClean="0"/>
              <a:t> </a:t>
            </a:r>
            <a:r>
              <a:rPr lang="en-US" dirty="0" smtClean="0"/>
              <a:t>Alternate</a:t>
            </a:r>
          </a:p>
          <a:p>
            <a:r>
              <a:rPr lang="en-US" dirty="0" smtClean="0"/>
              <a:t>PECS </a:t>
            </a:r>
            <a:r>
              <a:rPr lang="en-US" dirty="0" smtClean="0"/>
              <a:t>Level 1 Training </a:t>
            </a:r>
            <a:endParaRPr lang="en-US" dirty="0" smtClean="0"/>
          </a:p>
          <a:p>
            <a:r>
              <a:rPr lang="en-US" dirty="0" smtClean="0"/>
              <a:t>Celebrating Connections</a:t>
            </a:r>
          </a:p>
          <a:p>
            <a:r>
              <a:rPr lang="en-US" dirty="0"/>
              <a:t>Camp Gizmo</a:t>
            </a:r>
          </a:p>
          <a:p>
            <a:r>
              <a:rPr lang="en-US" dirty="0" smtClean="0"/>
              <a:t>Functional </a:t>
            </a:r>
            <a:r>
              <a:rPr lang="en-US" dirty="0" smtClean="0"/>
              <a:t>Listening Evaluation Training</a:t>
            </a:r>
          </a:p>
          <a:p>
            <a:r>
              <a:rPr lang="en-US" dirty="0" smtClean="0"/>
              <a:t>Functional Vision Evaluation Training</a:t>
            </a:r>
          </a:p>
          <a:p>
            <a:r>
              <a:rPr lang="en-US" dirty="0" smtClean="0"/>
              <a:t>Can We Talk?  </a:t>
            </a:r>
          </a:p>
        </p:txBody>
      </p:sp>
      <p:sp>
        <p:nvSpPr>
          <p:cNvPr id="4" name="Slide Number Placeholder 3"/>
          <p:cNvSpPr>
            <a:spLocks noGrp="1"/>
          </p:cNvSpPr>
          <p:nvPr>
            <p:ph type="sldNum" sz="quarter" idx="12"/>
          </p:nvPr>
        </p:nvSpPr>
        <p:spPr/>
        <p:txBody>
          <a:bodyPr/>
          <a:lstStyle/>
          <a:p>
            <a:fld id="{16630861-4318-414B-8E21-CA5F03E7BD41}" type="slidenum">
              <a:rPr lang="en-US" smtClean="0"/>
              <a:t>15</a:t>
            </a:fld>
            <a:endParaRPr lang="en-US" dirty="0"/>
          </a:p>
        </p:txBody>
      </p:sp>
    </p:spTree>
    <p:custDataLst>
      <p:tags r:id="rId1"/>
    </p:custDataLst>
    <p:extLst>
      <p:ext uri="{BB962C8B-B14F-4D97-AF65-F5344CB8AC3E}">
        <p14:creationId xmlns:p14="http://schemas.microsoft.com/office/powerpoint/2010/main" val="2372157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PROJECT AWARE</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pPr marL="0" indent="0">
              <a:buNone/>
            </a:pPr>
            <a:r>
              <a:rPr lang="en-US" dirty="0"/>
              <a:t>Project AWARE’s purpose is to increase awareness of the mental health issues throughout the state by training school personnel and other adults who interact with school-aged youth on how to detect, respond and connect children and families who may have mental health issues with the </a:t>
            </a:r>
            <a:r>
              <a:rPr lang="en-US" dirty="0" smtClean="0"/>
              <a:t>appropriate </a:t>
            </a:r>
            <a:r>
              <a:rPr lang="en-US" dirty="0"/>
              <a:t>services</a:t>
            </a:r>
            <a:r>
              <a:rPr lang="en-US" dirty="0" smtClean="0"/>
              <a:t>.  </a:t>
            </a:r>
          </a:p>
          <a:p>
            <a:pPr marL="0" indent="0">
              <a:buNone/>
            </a:pPr>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16</a:t>
            </a:fld>
            <a:endParaRPr lang="en-US" dirty="0"/>
          </a:p>
        </p:txBody>
      </p:sp>
      <p:pic>
        <p:nvPicPr>
          <p:cNvPr id="5" name="Picture 4"/>
          <p:cNvPicPr>
            <a:picLocks noChangeAspect="1"/>
          </p:cNvPicPr>
          <p:nvPr/>
        </p:nvPicPr>
        <p:blipFill>
          <a:blip r:embed="rId3"/>
          <a:stretch>
            <a:fillRect/>
          </a:stretch>
        </p:blipFill>
        <p:spPr>
          <a:xfrm>
            <a:off x="4483336" y="4094538"/>
            <a:ext cx="3200400" cy="1428750"/>
          </a:xfrm>
          <a:prstGeom prst="rect">
            <a:avLst/>
          </a:prstGeom>
        </p:spPr>
      </p:pic>
    </p:spTree>
    <p:custDataLst>
      <p:tags r:id="rId1"/>
    </p:custDataLst>
    <p:extLst>
      <p:ext uri="{BB962C8B-B14F-4D97-AF65-F5344CB8AC3E}">
        <p14:creationId xmlns:p14="http://schemas.microsoft.com/office/powerpoint/2010/main" val="3869150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GRADUATION 20/20</a:t>
            </a:r>
            <a:endParaRPr lang="en-US" dirty="0">
              <a:latin typeface="Vollkorn" panose="00000500000000000000" pitchFamily="2" charset="0"/>
              <a:ea typeface="Vollkorn" panose="00000500000000000000" pitchFamily="2" charset="0"/>
            </a:endParaRPr>
          </a:p>
        </p:txBody>
      </p:sp>
      <p:sp>
        <p:nvSpPr>
          <p:cNvPr id="6" name="Content Placeholder 5"/>
          <p:cNvSpPr>
            <a:spLocks noGrp="1"/>
          </p:cNvSpPr>
          <p:nvPr>
            <p:ph idx="1"/>
          </p:nvPr>
        </p:nvSpPr>
        <p:spPr/>
        <p:txBody>
          <a:bodyPr/>
          <a:lstStyle/>
          <a:p>
            <a:r>
              <a:rPr lang="en-US" dirty="0"/>
              <a:t>Graduation rates for students with </a:t>
            </a:r>
            <a:r>
              <a:rPr lang="en-US" dirty="0" smtClean="0"/>
              <a:t>disabilities </a:t>
            </a:r>
            <a:r>
              <a:rPr lang="en-US" dirty="0"/>
              <a:t>have risen from </a:t>
            </a:r>
          </a:p>
          <a:p>
            <a:pPr marL="0" indent="0">
              <a:buNone/>
            </a:pPr>
            <a:r>
              <a:rPr lang="en-US" dirty="0"/>
              <a:t>	59.9% to 75.7% in the five years </a:t>
            </a:r>
            <a:r>
              <a:rPr lang="en-US" dirty="0" smtClean="0"/>
              <a:t>of </a:t>
            </a:r>
            <a:r>
              <a:rPr lang="en-US" dirty="0"/>
              <a:t>the </a:t>
            </a:r>
            <a:r>
              <a:rPr lang="en-US" dirty="0" smtClean="0"/>
              <a:t>initiative.</a:t>
            </a:r>
            <a:endParaRPr lang="en-US" dirty="0"/>
          </a:p>
          <a:p>
            <a:r>
              <a:rPr lang="en-US" dirty="0"/>
              <a:t>As a result of Grad 20/20, graduation </a:t>
            </a:r>
            <a:r>
              <a:rPr lang="en-US" dirty="0" smtClean="0"/>
              <a:t>rates </a:t>
            </a:r>
            <a:r>
              <a:rPr lang="en-US" dirty="0"/>
              <a:t>of all students have </a:t>
            </a:r>
          </a:p>
          <a:p>
            <a:pPr marL="0" indent="0">
              <a:buNone/>
            </a:pPr>
            <a:r>
              <a:rPr lang="en-US" dirty="0"/>
              <a:t>	</a:t>
            </a:r>
            <a:r>
              <a:rPr lang="en-US" dirty="0" smtClean="0"/>
              <a:t>increased. </a:t>
            </a:r>
            <a:endParaRPr lang="en-US"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17</a:t>
            </a:fld>
            <a:endParaRPr lang="en-US" dirty="0"/>
          </a:p>
        </p:txBody>
      </p:sp>
    </p:spTree>
    <p:custDataLst>
      <p:tags r:id="rId1"/>
    </p:custDataLst>
    <p:extLst>
      <p:ext uri="{BB962C8B-B14F-4D97-AF65-F5344CB8AC3E}">
        <p14:creationId xmlns:p14="http://schemas.microsoft.com/office/powerpoint/2010/main" val="2173083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WV GRADUATION 20/20 GOALS</a:t>
            </a:r>
            <a:endParaRPr lang="en-US" dirty="0">
              <a:latin typeface="Vollkorn" panose="00000500000000000000" pitchFamily="2" charset="0"/>
              <a:ea typeface="Vollkorn" panose="00000500000000000000" pitchFamily="2" charset="0"/>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18</a:t>
            </a:fld>
            <a:endParaRPr lang="en-US" dirty="0"/>
          </a:p>
        </p:txBody>
      </p:sp>
      <p:sp>
        <p:nvSpPr>
          <p:cNvPr id="3" name="Content Placeholder 2"/>
          <p:cNvSpPr>
            <a:spLocks noGrp="1"/>
          </p:cNvSpPr>
          <p:nvPr>
            <p:ph idx="1"/>
          </p:nvPr>
        </p:nvSpPr>
        <p:spPr>
          <a:xfrm>
            <a:off x="267994" y="1543905"/>
            <a:ext cx="11369903" cy="4149969"/>
          </a:xfrm>
        </p:spPr>
        <p:txBody>
          <a:bodyPr/>
          <a:lstStyle/>
          <a:p>
            <a:r>
              <a:rPr lang="en-US" dirty="0" smtClean="0"/>
              <a:t>To improve student literacy and numeracy achievement</a:t>
            </a:r>
          </a:p>
          <a:p>
            <a:r>
              <a:rPr lang="en-US" dirty="0" smtClean="0"/>
              <a:t>Increase the number of students who graduate with a regular diploma</a:t>
            </a:r>
          </a:p>
          <a:p>
            <a:r>
              <a:rPr lang="en-US" dirty="0" smtClean="0"/>
              <a:t>Decrease number of number of students who drop out</a:t>
            </a:r>
          </a:p>
          <a:p>
            <a:r>
              <a:rPr lang="en-US" dirty="0" smtClean="0"/>
              <a:t>Increase attainment of better post-secondary outcomes</a:t>
            </a:r>
          </a:p>
          <a:p>
            <a:endParaRPr lang="en-US" dirty="0"/>
          </a:p>
        </p:txBody>
      </p:sp>
    </p:spTree>
    <p:custDataLst>
      <p:tags r:id="rId1"/>
    </p:custDataLst>
    <p:extLst>
      <p:ext uri="{BB962C8B-B14F-4D97-AF65-F5344CB8AC3E}">
        <p14:creationId xmlns:p14="http://schemas.microsoft.com/office/powerpoint/2010/main" val="1760326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8068" y="1092500"/>
            <a:ext cx="4284060" cy="1384995"/>
          </a:xfrm>
          <a:prstGeom prst="rect">
            <a:avLst/>
          </a:prstGeom>
          <a:noFill/>
        </p:spPr>
        <p:txBody>
          <a:bodyPr wrap="square" rtlCol="0">
            <a:spAutoFit/>
          </a:bodyPr>
          <a:lstStyle/>
          <a:p>
            <a:pPr algn="r"/>
            <a:r>
              <a:rPr lang="en-US" sz="3000" b="1" dirty="0">
                <a:solidFill>
                  <a:schemeClr val="accent5">
                    <a:lumMod val="75000"/>
                  </a:schemeClr>
                </a:solidFill>
                <a:latin typeface="Vollkorn Regular" panose="02000503070000020003" pitchFamily="2" charset="0"/>
                <a:cs typeface="Times New Roman" panose="02020603050405020304" pitchFamily="18" charset="0"/>
              </a:rPr>
              <a:t>WV GRADUATION 20/20 </a:t>
            </a:r>
            <a:r>
              <a:rPr lang="en-US" sz="2400" b="1" dirty="0">
                <a:solidFill>
                  <a:schemeClr val="accent5">
                    <a:lumMod val="75000"/>
                  </a:schemeClr>
                </a:solidFill>
                <a:latin typeface="Vollkorn Regular" panose="02000503070000020003" pitchFamily="2" charset="0"/>
                <a:cs typeface="Times New Roman" panose="02020603050405020304" pitchFamily="18" charset="0"/>
              </a:rPr>
              <a:t>Participating Counties</a:t>
            </a:r>
          </a:p>
          <a:p>
            <a:pPr algn="r"/>
            <a:r>
              <a:rPr lang="en-US" sz="2400" b="1" dirty="0">
                <a:solidFill>
                  <a:schemeClr val="accent5">
                    <a:lumMod val="75000"/>
                  </a:schemeClr>
                </a:solidFill>
                <a:latin typeface="Vollkorn Regular" panose="02000503070000020003" pitchFamily="2" charset="0"/>
                <a:cs typeface="Times New Roman" panose="02020603050405020304" pitchFamily="18" charset="0"/>
              </a:rPr>
              <a:t>SY 2017-2018</a:t>
            </a:r>
          </a:p>
        </p:txBody>
      </p:sp>
      <p:grpSp>
        <p:nvGrpSpPr>
          <p:cNvPr id="2" name="Group 1"/>
          <p:cNvGrpSpPr/>
          <p:nvPr/>
        </p:nvGrpSpPr>
        <p:grpSpPr>
          <a:xfrm>
            <a:off x="2840832" y="857251"/>
            <a:ext cx="5306616" cy="4491038"/>
            <a:chOff x="231775" y="188913"/>
            <a:chExt cx="7075488" cy="6448425"/>
          </a:xfrm>
        </p:grpSpPr>
        <p:sp>
          <p:nvSpPr>
            <p:cNvPr id="115" name="Freeform 122"/>
            <p:cNvSpPr>
              <a:spLocks/>
            </p:cNvSpPr>
            <p:nvPr/>
          </p:nvSpPr>
          <p:spPr bwMode="auto">
            <a:xfrm>
              <a:off x="6554788" y="2063750"/>
              <a:ext cx="590550" cy="655638"/>
            </a:xfrm>
            <a:custGeom>
              <a:avLst/>
              <a:gdLst>
                <a:gd name="T0" fmla="*/ 0 w 744"/>
                <a:gd name="T1" fmla="*/ 2147483647 h 827"/>
                <a:gd name="T2" fmla="*/ 2147483647 w 744"/>
                <a:gd name="T3" fmla="*/ 2147483647 h 827"/>
                <a:gd name="T4" fmla="*/ 2147483647 w 744"/>
                <a:gd name="T5" fmla="*/ 2147483647 h 827"/>
                <a:gd name="T6" fmla="*/ 2147483647 w 744"/>
                <a:gd name="T7" fmla="*/ 0 h 827"/>
                <a:gd name="T8" fmla="*/ 2147483647 w 744"/>
                <a:gd name="T9" fmla="*/ 2147483647 h 827"/>
                <a:gd name="T10" fmla="*/ 2147483647 w 744"/>
                <a:gd name="T11" fmla="*/ 2147483647 h 827"/>
                <a:gd name="T12" fmla="*/ 2147483647 w 744"/>
                <a:gd name="T13" fmla="*/ 2147483647 h 827"/>
                <a:gd name="T14" fmla="*/ 2147483647 w 744"/>
                <a:gd name="T15" fmla="*/ 2147483647 h 827"/>
                <a:gd name="T16" fmla="*/ 2147483647 w 744"/>
                <a:gd name="T17" fmla="*/ 2147483647 h 827"/>
                <a:gd name="T18" fmla="*/ 2147483647 w 744"/>
                <a:gd name="T19" fmla="*/ 2147483647 h 827"/>
                <a:gd name="T20" fmla="*/ 2147483647 w 744"/>
                <a:gd name="T21" fmla="*/ 2147483647 h 827"/>
                <a:gd name="T22" fmla="*/ 2147483647 w 744"/>
                <a:gd name="T23" fmla="*/ 2147483647 h 827"/>
                <a:gd name="T24" fmla="*/ 2147483647 w 744"/>
                <a:gd name="T25" fmla="*/ 2147483647 h 827"/>
                <a:gd name="T26" fmla="*/ 2147483647 w 744"/>
                <a:gd name="T27" fmla="*/ 2147483647 h 827"/>
                <a:gd name="T28" fmla="*/ 2147483647 w 744"/>
                <a:gd name="T29" fmla="*/ 2147483647 h 827"/>
                <a:gd name="T30" fmla="*/ 2147483647 w 744"/>
                <a:gd name="T31" fmla="*/ 2147483647 h 827"/>
                <a:gd name="T32" fmla="*/ 2147483647 w 744"/>
                <a:gd name="T33" fmla="*/ 2147483647 h 827"/>
                <a:gd name="T34" fmla="*/ 0 w 744"/>
                <a:gd name="T35" fmla="*/ 2147483647 h 8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4"/>
                <a:gd name="T55" fmla="*/ 0 h 827"/>
                <a:gd name="T56" fmla="*/ 744 w 744"/>
                <a:gd name="T57" fmla="*/ 827 h 8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4" h="827">
                  <a:moveTo>
                    <a:pt x="0" y="540"/>
                  </a:moveTo>
                  <a:lnTo>
                    <a:pt x="165" y="89"/>
                  </a:lnTo>
                  <a:lnTo>
                    <a:pt x="257" y="71"/>
                  </a:lnTo>
                  <a:lnTo>
                    <a:pt x="342" y="0"/>
                  </a:lnTo>
                  <a:lnTo>
                    <a:pt x="403" y="42"/>
                  </a:lnTo>
                  <a:lnTo>
                    <a:pt x="506" y="39"/>
                  </a:lnTo>
                  <a:lnTo>
                    <a:pt x="547" y="53"/>
                  </a:lnTo>
                  <a:lnTo>
                    <a:pt x="575" y="48"/>
                  </a:lnTo>
                  <a:lnTo>
                    <a:pt x="607" y="6"/>
                  </a:lnTo>
                  <a:lnTo>
                    <a:pt x="680" y="18"/>
                  </a:lnTo>
                  <a:lnTo>
                    <a:pt x="721" y="72"/>
                  </a:lnTo>
                  <a:lnTo>
                    <a:pt x="664" y="170"/>
                  </a:lnTo>
                  <a:lnTo>
                    <a:pt x="719" y="260"/>
                  </a:lnTo>
                  <a:lnTo>
                    <a:pt x="744" y="273"/>
                  </a:lnTo>
                  <a:lnTo>
                    <a:pt x="700" y="409"/>
                  </a:lnTo>
                  <a:lnTo>
                    <a:pt x="487" y="594"/>
                  </a:lnTo>
                  <a:lnTo>
                    <a:pt x="363" y="827"/>
                  </a:lnTo>
                  <a:lnTo>
                    <a:pt x="0" y="540"/>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16" name="Freeform 123"/>
            <p:cNvSpPr>
              <a:spLocks/>
            </p:cNvSpPr>
            <p:nvPr/>
          </p:nvSpPr>
          <p:spPr bwMode="auto">
            <a:xfrm>
              <a:off x="3048000" y="628650"/>
              <a:ext cx="242888" cy="461963"/>
            </a:xfrm>
            <a:custGeom>
              <a:avLst/>
              <a:gdLst>
                <a:gd name="T0" fmla="*/ 0 w 305"/>
                <a:gd name="T1" fmla="*/ 2147483647 h 581"/>
                <a:gd name="T2" fmla="*/ 2147483647 w 305"/>
                <a:gd name="T3" fmla="*/ 2147483647 h 581"/>
                <a:gd name="T4" fmla="*/ 2147483647 w 305"/>
                <a:gd name="T5" fmla="*/ 0 h 581"/>
                <a:gd name="T6" fmla="*/ 2147483647 w 305"/>
                <a:gd name="T7" fmla="*/ 2147483647 h 581"/>
                <a:gd name="T8" fmla="*/ 2147483647 w 305"/>
                <a:gd name="T9" fmla="*/ 2147483647 h 581"/>
                <a:gd name="T10" fmla="*/ 0 w 305"/>
                <a:gd name="T11" fmla="*/ 2147483647 h 581"/>
                <a:gd name="T12" fmla="*/ 0 60000 65536"/>
                <a:gd name="T13" fmla="*/ 0 60000 65536"/>
                <a:gd name="T14" fmla="*/ 0 60000 65536"/>
                <a:gd name="T15" fmla="*/ 0 60000 65536"/>
                <a:gd name="T16" fmla="*/ 0 60000 65536"/>
                <a:gd name="T17" fmla="*/ 0 60000 65536"/>
                <a:gd name="T18" fmla="*/ 0 w 305"/>
                <a:gd name="T19" fmla="*/ 0 h 581"/>
                <a:gd name="T20" fmla="*/ 305 w 305"/>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305" h="581">
                  <a:moveTo>
                    <a:pt x="0" y="501"/>
                  </a:moveTo>
                  <a:lnTo>
                    <a:pt x="135" y="231"/>
                  </a:lnTo>
                  <a:lnTo>
                    <a:pt x="114" y="0"/>
                  </a:lnTo>
                  <a:lnTo>
                    <a:pt x="297" y="16"/>
                  </a:lnTo>
                  <a:lnTo>
                    <a:pt x="305" y="581"/>
                  </a:lnTo>
                  <a:lnTo>
                    <a:pt x="0" y="501"/>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17" name="Freeform 124"/>
            <p:cNvSpPr>
              <a:spLocks/>
            </p:cNvSpPr>
            <p:nvPr/>
          </p:nvSpPr>
          <p:spPr bwMode="auto">
            <a:xfrm>
              <a:off x="427038" y="3992563"/>
              <a:ext cx="638175" cy="696912"/>
            </a:xfrm>
            <a:custGeom>
              <a:avLst/>
              <a:gdLst>
                <a:gd name="T0" fmla="*/ 0 w 802"/>
                <a:gd name="T1" fmla="*/ 2147483647 h 878"/>
                <a:gd name="T2" fmla="*/ 2147483647 w 802"/>
                <a:gd name="T3" fmla="*/ 2147483647 h 878"/>
                <a:gd name="T4" fmla="*/ 2147483647 w 802"/>
                <a:gd name="T5" fmla="*/ 2147483647 h 878"/>
                <a:gd name="T6" fmla="*/ 2147483647 w 802"/>
                <a:gd name="T7" fmla="*/ 0 h 878"/>
                <a:gd name="T8" fmla="*/ 2147483647 w 802"/>
                <a:gd name="T9" fmla="*/ 2147483647 h 878"/>
                <a:gd name="T10" fmla="*/ 2147483647 w 802"/>
                <a:gd name="T11" fmla="*/ 2147483647 h 878"/>
                <a:gd name="T12" fmla="*/ 2147483647 w 802"/>
                <a:gd name="T13" fmla="*/ 2147483647 h 878"/>
                <a:gd name="T14" fmla="*/ 2147483647 w 802"/>
                <a:gd name="T15" fmla="*/ 2147483647 h 878"/>
                <a:gd name="T16" fmla="*/ 2147483647 w 802"/>
                <a:gd name="T17" fmla="*/ 2147483647 h 878"/>
                <a:gd name="T18" fmla="*/ 2147483647 w 802"/>
                <a:gd name="T19" fmla="*/ 2147483647 h 878"/>
                <a:gd name="T20" fmla="*/ 2147483647 w 802"/>
                <a:gd name="T21" fmla="*/ 2147483647 h 878"/>
                <a:gd name="T22" fmla="*/ 2147483647 w 802"/>
                <a:gd name="T23" fmla="*/ 2147483647 h 878"/>
                <a:gd name="T24" fmla="*/ 0 w 802"/>
                <a:gd name="T25" fmla="*/ 2147483647 h 8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2"/>
                <a:gd name="T40" fmla="*/ 0 h 878"/>
                <a:gd name="T41" fmla="*/ 802 w 802"/>
                <a:gd name="T42" fmla="*/ 878 h 8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2" h="878">
                  <a:moveTo>
                    <a:pt x="0" y="398"/>
                  </a:moveTo>
                  <a:lnTo>
                    <a:pt x="304" y="322"/>
                  </a:lnTo>
                  <a:lnTo>
                    <a:pt x="381" y="36"/>
                  </a:lnTo>
                  <a:lnTo>
                    <a:pt x="521" y="0"/>
                  </a:lnTo>
                  <a:lnTo>
                    <a:pt x="794" y="315"/>
                  </a:lnTo>
                  <a:lnTo>
                    <a:pt x="802" y="560"/>
                  </a:lnTo>
                  <a:lnTo>
                    <a:pt x="529" y="678"/>
                  </a:lnTo>
                  <a:lnTo>
                    <a:pt x="422" y="878"/>
                  </a:lnTo>
                  <a:lnTo>
                    <a:pt x="379" y="863"/>
                  </a:lnTo>
                  <a:lnTo>
                    <a:pt x="369" y="837"/>
                  </a:lnTo>
                  <a:lnTo>
                    <a:pt x="370" y="690"/>
                  </a:lnTo>
                  <a:lnTo>
                    <a:pt x="265" y="673"/>
                  </a:lnTo>
                  <a:lnTo>
                    <a:pt x="0" y="398"/>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18" name="Freeform 125"/>
            <p:cNvSpPr>
              <a:spLocks/>
            </p:cNvSpPr>
            <p:nvPr/>
          </p:nvSpPr>
          <p:spPr bwMode="auto">
            <a:xfrm>
              <a:off x="4765675" y="2647950"/>
              <a:ext cx="731838" cy="962025"/>
            </a:xfrm>
            <a:custGeom>
              <a:avLst/>
              <a:gdLst>
                <a:gd name="T0" fmla="*/ 0 w 922"/>
                <a:gd name="T1" fmla="*/ 2147483647 h 1212"/>
                <a:gd name="T2" fmla="*/ 2147483647 w 922"/>
                <a:gd name="T3" fmla="*/ 2147483647 h 1212"/>
                <a:gd name="T4" fmla="*/ 2147483647 w 922"/>
                <a:gd name="T5" fmla="*/ 2147483647 h 1212"/>
                <a:gd name="T6" fmla="*/ 2147483647 w 922"/>
                <a:gd name="T7" fmla="*/ 2147483647 h 1212"/>
                <a:gd name="T8" fmla="*/ 2147483647 w 922"/>
                <a:gd name="T9" fmla="*/ 2147483647 h 1212"/>
                <a:gd name="T10" fmla="*/ 2147483647 w 922"/>
                <a:gd name="T11" fmla="*/ 2147483647 h 1212"/>
                <a:gd name="T12" fmla="*/ 2147483647 w 922"/>
                <a:gd name="T13" fmla="*/ 2147483647 h 1212"/>
                <a:gd name="T14" fmla="*/ 2147483647 w 922"/>
                <a:gd name="T15" fmla="*/ 2147483647 h 1212"/>
                <a:gd name="T16" fmla="*/ 2147483647 w 922"/>
                <a:gd name="T17" fmla="*/ 2147483647 h 1212"/>
                <a:gd name="T18" fmla="*/ 2147483647 w 922"/>
                <a:gd name="T19" fmla="*/ 2147483647 h 1212"/>
                <a:gd name="T20" fmla="*/ 2147483647 w 922"/>
                <a:gd name="T21" fmla="*/ 2147483647 h 1212"/>
                <a:gd name="T22" fmla="*/ 2147483647 w 922"/>
                <a:gd name="T23" fmla="*/ 2147483647 h 1212"/>
                <a:gd name="T24" fmla="*/ 2147483647 w 922"/>
                <a:gd name="T25" fmla="*/ 2147483647 h 1212"/>
                <a:gd name="T26" fmla="*/ 2147483647 w 922"/>
                <a:gd name="T27" fmla="*/ 2147483647 h 1212"/>
                <a:gd name="T28" fmla="*/ 2147483647 w 922"/>
                <a:gd name="T29" fmla="*/ 2147483647 h 1212"/>
                <a:gd name="T30" fmla="*/ 2147483647 w 922"/>
                <a:gd name="T31" fmla="*/ 2147483647 h 1212"/>
                <a:gd name="T32" fmla="*/ 2147483647 w 922"/>
                <a:gd name="T33" fmla="*/ 2147483647 h 1212"/>
                <a:gd name="T34" fmla="*/ 2147483647 w 922"/>
                <a:gd name="T35" fmla="*/ 0 h 1212"/>
                <a:gd name="T36" fmla="*/ 2147483647 w 922"/>
                <a:gd name="T37" fmla="*/ 2147483647 h 1212"/>
                <a:gd name="T38" fmla="*/ 0 w 922"/>
                <a:gd name="T39" fmla="*/ 2147483647 h 12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2"/>
                <a:gd name="T61" fmla="*/ 0 h 1212"/>
                <a:gd name="T62" fmla="*/ 922 w 922"/>
                <a:gd name="T63" fmla="*/ 1212 h 12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2" h="1212">
                  <a:moveTo>
                    <a:pt x="0" y="289"/>
                  </a:moveTo>
                  <a:lnTo>
                    <a:pt x="51" y="328"/>
                  </a:lnTo>
                  <a:lnTo>
                    <a:pt x="52" y="385"/>
                  </a:lnTo>
                  <a:lnTo>
                    <a:pt x="197" y="286"/>
                  </a:lnTo>
                  <a:lnTo>
                    <a:pt x="288" y="269"/>
                  </a:lnTo>
                  <a:lnTo>
                    <a:pt x="374" y="298"/>
                  </a:lnTo>
                  <a:lnTo>
                    <a:pt x="263" y="596"/>
                  </a:lnTo>
                  <a:lnTo>
                    <a:pt x="359" y="612"/>
                  </a:lnTo>
                  <a:lnTo>
                    <a:pt x="348" y="688"/>
                  </a:lnTo>
                  <a:lnTo>
                    <a:pt x="297" y="811"/>
                  </a:lnTo>
                  <a:lnTo>
                    <a:pt x="233" y="858"/>
                  </a:lnTo>
                  <a:lnTo>
                    <a:pt x="235" y="867"/>
                  </a:lnTo>
                  <a:lnTo>
                    <a:pt x="655" y="1212"/>
                  </a:lnTo>
                  <a:lnTo>
                    <a:pt x="797" y="967"/>
                  </a:lnTo>
                  <a:lnTo>
                    <a:pt x="739" y="613"/>
                  </a:lnTo>
                  <a:lnTo>
                    <a:pt x="922" y="209"/>
                  </a:lnTo>
                  <a:lnTo>
                    <a:pt x="618" y="34"/>
                  </a:lnTo>
                  <a:lnTo>
                    <a:pt x="371" y="0"/>
                  </a:lnTo>
                  <a:lnTo>
                    <a:pt x="229" y="83"/>
                  </a:lnTo>
                  <a:lnTo>
                    <a:pt x="0" y="28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19" name="Freeform 126"/>
            <p:cNvSpPr>
              <a:spLocks/>
            </p:cNvSpPr>
            <p:nvPr/>
          </p:nvSpPr>
          <p:spPr bwMode="auto">
            <a:xfrm>
              <a:off x="2768600" y="4656138"/>
              <a:ext cx="1327150" cy="1096962"/>
            </a:xfrm>
            <a:custGeom>
              <a:avLst/>
              <a:gdLst>
                <a:gd name="T0" fmla="*/ 0 w 1672"/>
                <a:gd name="T1" fmla="*/ 2147483647 h 1383"/>
                <a:gd name="T2" fmla="*/ 2147483647 w 1672"/>
                <a:gd name="T3" fmla="*/ 2147483647 h 1383"/>
                <a:gd name="T4" fmla="*/ 2147483647 w 1672"/>
                <a:gd name="T5" fmla="*/ 2147483647 h 1383"/>
                <a:gd name="T6" fmla="*/ 2147483647 w 1672"/>
                <a:gd name="T7" fmla="*/ 2147483647 h 1383"/>
                <a:gd name="T8" fmla="*/ 2147483647 w 1672"/>
                <a:gd name="T9" fmla="*/ 2147483647 h 1383"/>
                <a:gd name="T10" fmla="*/ 2147483647 w 1672"/>
                <a:gd name="T11" fmla="*/ 2147483647 h 1383"/>
                <a:gd name="T12" fmla="*/ 2147483647 w 1672"/>
                <a:gd name="T13" fmla="*/ 2147483647 h 1383"/>
                <a:gd name="T14" fmla="*/ 2147483647 w 1672"/>
                <a:gd name="T15" fmla="*/ 2147483647 h 1383"/>
                <a:gd name="T16" fmla="*/ 2147483647 w 1672"/>
                <a:gd name="T17" fmla="*/ 2147483647 h 1383"/>
                <a:gd name="T18" fmla="*/ 2147483647 w 1672"/>
                <a:gd name="T19" fmla="*/ 2147483647 h 1383"/>
                <a:gd name="T20" fmla="*/ 2147483647 w 1672"/>
                <a:gd name="T21" fmla="*/ 2147483647 h 1383"/>
                <a:gd name="T22" fmla="*/ 2147483647 w 1672"/>
                <a:gd name="T23" fmla="*/ 2147483647 h 1383"/>
                <a:gd name="T24" fmla="*/ 2147483647 w 1672"/>
                <a:gd name="T25" fmla="*/ 2147483647 h 1383"/>
                <a:gd name="T26" fmla="*/ 2147483647 w 1672"/>
                <a:gd name="T27" fmla="*/ 2147483647 h 1383"/>
                <a:gd name="T28" fmla="*/ 2147483647 w 1672"/>
                <a:gd name="T29" fmla="*/ 2147483647 h 1383"/>
                <a:gd name="T30" fmla="*/ 2147483647 w 1672"/>
                <a:gd name="T31" fmla="*/ 2147483647 h 1383"/>
                <a:gd name="T32" fmla="*/ 2147483647 w 1672"/>
                <a:gd name="T33" fmla="*/ 2147483647 h 1383"/>
                <a:gd name="T34" fmla="*/ 2147483647 w 1672"/>
                <a:gd name="T35" fmla="*/ 2147483647 h 1383"/>
                <a:gd name="T36" fmla="*/ 2147483647 w 1672"/>
                <a:gd name="T37" fmla="*/ 2147483647 h 1383"/>
                <a:gd name="T38" fmla="*/ 2147483647 w 1672"/>
                <a:gd name="T39" fmla="*/ 2147483647 h 1383"/>
                <a:gd name="T40" fmla="*/ 2147483647 w 1672"/>
                <a:gd name="T41" fmla="*/ 2147483647 h 1383"/>
                <a:gd name="T42" fmla="*/ 2147483647 w 1672"/>
                <a:gd name="T43" fmla="*/ 2147483647 h 1383"/>
                <a:gd name="T44" fmla="*/ 2147483647 w 1672"/>
                <a:gd name="T45" fmla="*/ 0 h 1383"/>
                <a:gd name="T46" fmla="*/ 2147483647 w 1672"/>
                <a:gd name="T47" fmla="*/ 2147483647 h 1383"/>
                <a:gd name="T48" fmla="*/ 0 w 1672"/>
                <a:gd name="T49" fmla="*/ 2147483647 h 1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2"/>
                <a:gd name="T76" fmla="*/ 0 h 1383"/>
                <a:gd name="T77" fmla="*/ 1672 w 1672"/>
                <a:gd name="T78" fmla="*/ 1383 h 1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2" h="1383">
                  <a:moveTo>
                    <a:pt x="0" y="368"/>
                  </a:moveTo>
                  <a:lnTo>
                    <a:pt x="21" y="504"/>
                  </a:lnTo>
                  <a:lnTo>
                    <a:pt x="147" y="491"/>
                  </a:lnTo>
                  <a:lnTo>
                    <a:pt x="103" y="543"/>
                  </a:lnTo>
                  <a:lnTo>
                    <a:pt x="196" y="679"/>
                  </a:lnTo>
                  <a:lnTo>
                    <a:pt x="114" y="774"/>
                  </a:lnTo>
                  <a:lnTo>
                    <a:pt x="241" y="947"/>
                  </a:lnTo>
                  <a:lnTo>
                    <a:pt x="188" y="962"/>
                  </a:lnTo>
                  <a:lnTo>
                    <a:pt x="366" y="1166"/>
                  </a:lnTo>
                  <a:lnTo>
                    <a:pt x="389" y="1263"/>
                  </a:lnTo>
                  <a:lnTo>
                    <a:pt x="782" y="1383"/>
                  </a:lnTo>
                  <a:lnTo>
                    <a:pt x="909" y="1301"/>
                  </a:lnTo>
                  <a:lnTo>
                    <a:pt x="928" y="1368"/>
                  </a:lnTo>
                  <a:lnTo>
                    <a:pt x="1000" y="1312"/>
                  </a:lnTo>
                  <a:lnTo>
                    <a:pt x="1075" y="1368"/>
                  </a:lnTo>
                  <a:lnTo>
                    <a:pt x="1233" y="1044"/>
                  </a:lnTo>
                  <a:lnTo>
                    <a:pt x="1495" y="773"/>
                  </a:lnTo>
                  <a:lnTo>
                    <a:pt x="1672" y="488"/>
                  </a:lnTo>
                  <a:lnTo>
                    <a:pt x="1439" y="474"/>
                  </a:lnTo>
                  <a:lnTo>
                    <a:pt x="1220" y="543"/>
                  </a:lnTo>
                  <a:lnTo>
                    <a:pt x="979" y="343"/>
                  </a:lnTo>
                  <a:lnTo>
                    <a:pt x="975" y="82"/>
                  </a:lnTo>
                  <a:lnTo>
                    <a:pt x="829" y="0"/>
                  </a:lnTo>
                  <a:lnTo>
                    <a:pt x="306" y="422"/>
                  </a:lnTo>
                  <a:lnTo>
                    <a:pt x="0" y="368"/>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20" name="Freeform 127"/>
            <p:cNvSpPr>
              <a:spLocks/>
            </p:cNvSpPr>
            <p:nvPr/>
          </p:nvSpPr>
          <p:spPr bwMode="auto">
            <a:xfrm>
              <a:off x="5497513" y="2235200"/>
              <a:ext cx="898525" cy="841375"/>
            </a:xfrm>
            <a:custGeom>
              <a:avLst/>
              <a:gdLst>
                <a:gd name="T0" fmla="*/ 0 w 1134"/>
                <a:gd name="T1" fmla="*/ 2147483647 h 1061"/>
                <a:gd name="T2" fmla="*/ 2147483647 w 1134"/>
                <a:gd name="T3" fmla="*/ 2147483647 h 1061"/>
                <a:gd name="T4" fmla="*/ 2147483647 w 1134"/>
                <a:gd name="T5" fmla="*/ 2147483647 h 1061"/>
                <a:gd name="T6" fmla="*/ 2147483647 w 1134"/>
                <a:gd name="T7" fmla="*/ 2147483647 h 1061"/>
                <a:gd name="T8" fmla="*/ 2147483647 w 1134"/>
                <a:gd name="T9" fmla="*/ 2147483647 h 1061"/>
                <a:gd name="T10" fmla="*/ 2147483647 w 1134"/>
                <a:gd name="T11" fmla="*/ 2147483647 h 1061"/>
                <a:gd name="T12" fmla="*/ 2147483647 w 1134"/>
                <a:gd name="T13" fmla="*/ 0 h 1061"/>
                <a:gd name="T14" fmla="*/ 2147483647 w 1134"/>
                <a:gd name="T15" fmla="*/ 2147483647 h 1061"/>
                <a:gd name="T16" fmla="*/ 2147483647 w 1134"/>
                <a:gd name="T17" fmla="*/ 2147483647 h 1061"/>
                <a:gd name="T18" fmla="*/ 2147483647 w 1134"/>
                <a:gd name="T19" fmla="*/ 2147483647 h 1061"/>
                <a:gd name="T20" fmla="*/ 2147483647 w 1134"/>
                <a:gd name="T21" fmla="*/ 2147483647 h 1061"/>
                <a:gd name="T22" fmla="*/ 2147483647 w 1134"/>
                <a:gd name="T23" fmla="*/ 2147483647 h 1061"/>
                <a:gd name="T24" fmla="*/ 2147483647 w 1134"/>
                <a:gd name="T25" fmla="*/ 2147483647 h 1061"/>
                <a:gd name="T26" fmla="*/ 2147483647 w 1134"/>
                <a:gd name="T27" fmla="*/ 2147483647 h 1061"/>
                <a:gd name="T28" fmla="*/ 2147483647 w 1134"/>
                <a:gd name="T29" fmla="*/ 2147483647 h 1061"/>
                <a:gd name="T30" fmla="*/ 2147483647 w 1134"/>
                <a:gd name="T31" fmla="*/ 2147483647 h 1061"/>
                <a:gd name="T32" fmla="*/ 2147483647 w 1134"/>
                <a:gd name="T33" fmla="*/ 2147483647 h 1061"/>
                <a:gd name="T34" fmla="*/ 2147483647 w 1134"/>
                <a:gd name="T35" fmla="*/ 2147483647 h 1061"/>
                <a:gd name="T36" fmla="*/ 2147483647 w 1134"/>
                <a:gd name="T37" fmla="*/ 2147483647 h 1061"/>
                <a:gd name="T38" fmla="*/ 2147483647 w 1134"/>
                <a:gd name="T39" fmla="*/ 2147483647 h 1061"/>
                <a:gd name="T40" fmla="*/ 0 w 1134"/>
                <a:gd name="T41" fmla="*/ 2147483647 h 10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4"/>
                <a:gd name="T64" fmla="*/ 0 h 1061"/>
                <a:gd name="T65" fmla="*/ 1134 w 1134"/>
                <a:gd name="T66" fmla="*/ 1061 h 10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4" h="1061">
                  <a:moveTo>
                    <a:pt x="0" y="730"/>
                  </a:moveTo>
                  <a:lnTo>
                    <a:pt x="71" y="687"/>
                  </a:lnTo>
                  <a:lnTo>
                    <a:pt x="87" y="591"/>
                  </a:lnTo>
                  <a:lnTo>
                    <a:pt x="223" y="495"/>
                  </a:lnTo>
                  <a:lnTo>
                    <a:pt x="323" y="371"/>
                  </a:lnTo>
                  <a:lnTo>
                    <a:pt x="362" y="233"/>
                  </a:lnTo>
                  <a:lnTo>
                    <a:pt x="585" y="0"/>
                  </a:lnTo>
                  <a:lnTo>
                    <a:pt x="852" y="64"/>
                  </a:lnTo>
                  <a:lnTo>
                    <a:pt x="870" y="37"/>
                  </a:lnTo>
                  <a:lnTo>
                    <a:pt x="1134" y="177"/>
                  </a:lnTo>
                  <a:lnTo>
                    <a:pt x="1058" y="396"/>
                  </a:lnTo>
                  <a:lnTo>
                    <a:pt x="1097" y="409"/>
                  </a:lnTo>
                  <a:lnTo>
                    <a:pt x="981" y="627"/>
                  </a:lnTo>
                  <a:lnTo>
                    <a:pt x="1021" y="653"/>
                  </a:lnTo>
                  <a:lnTo>
                    <a:pt x="954" y="790"/>
                  </a:lnTo>
                  <a:lnTo>
                    <a:pt x="1015" y="873"/>
                  </a:lnTo>
                  <a:lnTo>
                    <a:pt x="845" y="1061"/>
                  </a:lnTo>
                  <a:lnTo>
                    <a:pt x="705" y="931"/>
                  </a:lnTo>
                  <a:lnTo>
                    <a:pt x="666" y="978"/>
                  </a:lnTo>
                  <a:lnTo>
                    <a:pt x="583" y="966"/>
                  </a:lnTo>
                  <a:lnTo>
                    <a:pt x="0" y="730"/>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21" name="Freeform 128"/>
            <p:cNvSpPr>
              <a:spLocks/>
            </p:cNvSpPr>
            <p:nvPr/>
          </p:nvSpPr>
          <p:spPr bwMode="auto">
            <a:xfrm>
              <a:off x="3067050" y="188913"/>
              <a:ext cx="227013" cy="452437"/>
            </a:xfrm>
            <a:custGeom>
              <a:avLst/>
              <a:gdLst>
                <a:gd name="T0" fmla="*/ 0 w 286"/>
                <a:gd name="T1" fmla="*/ 2147483647 h 569"/>
                <a:gd name="T2" fmla="*/ 2147483647 w 286"/>
                <a:gd name="T3" fmla="*/ 2147483647 h 569"/>
                <a:gd name="T4" fmla="*/ 2147483647 w 286"/>
                <a:gd name="T5" fmla="*/ 2147483647 h 569"/>
                <a:gd name="T6" fmla="*/ 2147483647 w 286"/>
                <a:gd name="T7" fmla="*/ 0 h 569"/>
                <a:gd name="T8" fmla="*/ 2147483647 w 286"/>
                <a:gd name="T9" fmla="*/ 2147483647 h 569"/>
                <a:gd name="T10" fmla="*/ 2147483647 w 286"/>
                <a:gd name="T11" fmla="*/ 2147483647 h 569"/>
                <a:gd name="T12" fmla="*/ 2147483647 w 286"/>
                <a:gd name="T13" fmla="*/ 2147483647 h 569"/>
                <a:gd name="T14" fmla="*/ 2147483647 w 286"/>
                <a:gd name="T15" fmla="*/ 2147483647 h 569"/>
                <a:gd name="T16" fmla="*/ 0 w 286"/>
                <a:gd name="T17" fmla="*/ 2147483647 h 5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6"/>
                <a:gd name="T28" fmla="*/ 0 h 569"/>
                <a:gd name="T29" fmla="*/ 286 w 286"/>
                <a:gd name="T30" fmla="*/ 569 h 5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6" h="569">
                  <a:moveTo>
                    <a:pt x="0" y="135"/>
                  </a:moveTo>
                  <a:lnTo>
                    <a:pt x="28" y="66"/>
                  </a:lnTo>
                  <a:lnTo>
                    <a:pt x="98" y="26"/>
                  </a:lnTo>
                  <a:lnTo>
                    <a:pt x="286" y="0"/>
                  </a:lnTo>
                  <a:lnTo>
                    <a:pt x="284" y="392"/>
                  </a:lnTo>
                  <a:lnTo>
                    <a:pt x="274" y="569"/>
                  </a:lnTo>
                  <a:lnTo>
                    <a:pt x="91" y="553"/>
                  </a:lnTo>
                  <a:lnTo>
                    <a:pt x="119" y="419"/>
                  </a:lnTo>
                  <a:lnTo>
                    <a:pt x="0" y="135"/>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22" name="Freeform 129"/>
            <p:cNvSpPr>
              <a:spLocks/>
            </p:cNvSpPr>
            <p:nvPr/>
          </p:nvSpPr>
          <p:spPr bwMode="auto">
            <a:xfrm>
              <a:off x="5284788" y="2814638"/>
              <a:ext cx="882650" cy="882650"/>
            </a:xfrm>
            <a:custGeom>
              <a:avLst/>
              <a:gdLst>
                <a:gd name="T0" fmla="*/ 2147483647 w 1112"/>
                <a:gd name="T1" fmla="*/ 2147483647 h 1114"/>
                <a:gd name="T2" fmla="*/ 2147483647 w 1112"/>
                <a:gd name="T3" fmla="*/ 2147483647 h 1114"/>
                <a:gd name="T4" fmla="*/ 0 w 1112"/>
                <a:gd name="T5" fmla="*/ 2147483647 h 1114"/>
                <a:gd name="T6" fmla="*/ 2147483647 w 1112"/>
                <a:gd name="T7" fmla="*/ 2147483647 h 1114"/>
                <a:gd name="T8" fmla="*/ 2147483647 w 1112"/>
                <a:gd name="T9" fmla="*/ 2147483647 h 1114"/>
                <a:gd name="T10" fmla="*/ 2147483647 w 1112"/>
                <a:gd name="T11" fmla="*/ 2147483647 h 1114"/>
                <a:gd name="T12" fmla="*/ 2147483647 w 1112"/>
                <a:gd name="T13" fmla="*/ 2147483647 h 1114"/>
                <a:gd name="T14" fmla="*/ 2147483647 w 1112"/>
                <a:gd name="T15" fmla="*/ 2147483647 h 1114"/>
                <a:gd name="T16" fmla="*/ 2147483647 w 1112"/>
                <a:gd name="T17" fmla="*/ 2147483647 h 1114"/>
                <a:gd name="T18" fmla="*/ 2147483647 w 1112"/>
                <a:gd name="T19" fmla="*/ 2147483647 h 1114"/>
                <a:gd name="T20" fmla="*/ 2147483647 w 1112"/>
                <a:gd name="T21" fmla="*/ 2147483647 h 1114"/>
                <a:gd name="T22" fmla="*/ 2147483647 w 1112"/>
                <a:gd name="T23" fmla="*/ 2147483647 h 1114"/>
                <a:gd name="T24" fmla="*/ 2147483647 w 1112"/>
                <a:gd name="T25" fmla="*/ 2147483647 h 1114"/>
                <a:gd name="T26" fmla="*/ 2147483647 w 1112"/>
                <a:gd name="T27" fmla="*/ 2147483647 h 1114"/>
                <a:gd name="T28" fmla="*/ 2147483647 w 1112"/>
                <a:gd name="T29" fmla="*/ 2147483647 h 1114"/>
                <a:gd name="T30" fmla="*/ 2147483647 w 1112"/>
                <a:gd name="T31" fmla="*/ 2147483647 h 1114"/>
                <a:gd name="T32" fmla="*/ 2147483647 w 1112"/>
                <a:gd name="T33" fmla="*/ 2147483647 h 1114"/>
                <a:gd name="T34" fmla="*/ 2147483647 w 1112"/>
                <a:gd name="T35" fmla="*/ 0 h 1114"/>
                <a:gd name="T36" fmla="*/ 2147483647 w 1112"/>
                <a:gd name="T37" fmla="*/ 2147483647 h 1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2"/>
                <a:gd name="T58" fmla="*/ 0 h 1114"/>
                <a:gd name="T59" fmla="*/ 1112 w 1112"/>
                <a:gd name="T60" fmla="*/ 1114 h 11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2" h="1114">
                  <a:moveTo>
                    <a:pt x="84" y="404"/>
                  </a:moveTo>
                  <a:lnTo>
                    <a:pt x="142" y="758"/>
                  </a:lnTo>
                  <a:lnTo>
                    <a:pt x="0" y="1003"/>
                  </a:lnTo>
                  <a:lnTo>
                    <a:pt x="135" y="1114"/>
                  </a:lnTo>
                  <a:lnTo>
                    <a:pt x="147" y="1030"/>
                  </a:lnTo>
                  <a:lnTo>
                    <a:pt x="269" y="917"/>
                  </a:lnTo>
                  <a:lnTo>
                    <a:pt x="491" y="1107"/>
                  </a:lnTo>
                  <a:lnTo>
                    <a:pt x="683" y="721"/>
                  </a:lnTo>
                  <a:lnTo>
                    <a:pt x="733" y="679"/>
                  </a:lnTo>
                  <a:lnTo>
                    <a:pt x="786" y="725"/>
                  </a:lnTo>
                  <a:lnTo>
                    <a:pt x="875" y="583"/>
                  </a:lnTo>
                  <a:lnTo>
                    <a:pt x="958" y="567"/>
                  </a:lnTo>
                  <a:lnTo>
                    <a:pt x="1020" y="444"/>
                  </a:lnTo>
                  <a:lnTo>
                    <a:pt x="1112" y="331"/>
                  </a:lnTo>
                  <a:lnTo>
                    <a:pt x="972" y="201"/>
                  </a:lnTo>
                  <a:lnTo>
                    <a:pt x="933" y="248"/>
                  </a:lnTo>
                  <a:lnTo>
                    <a:pt x="850" y="236"/>
                  </a:lnTo>
                  <a:lnTo>
                    <a:pt x="267" y="0"/>
                  </a:lnTo>
                  <a:lnTo>
                    <a:pt x="84" y="404"/>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23" name="Freeform 130"/>
            <p:cNvSpPr>
              <a:spLocks/>
            </p:cNvSpPr>
            <p:nvPr/>
          </p:nvSpPr>
          <p:spPr bwMode="auto">
            <a:xfrm>
              <a:off x="1303338" y="3048000"/>
              <a:ext cx="569912" cy="1042988"/>
            </a:xfrm>
            <a:custGeom>
              <a:avLst/>
              <a:gdLst>
                <a:gd name="T0" fmla="*/ 0 w 718"/>
                <a:gd name="T1" fmla="*/ 2147483647 h 1313"/>
                <a:gd name="T2" fmla="*/ 2147483647 w 718"/>
                <a:gd name="T3" fmla="*/ 2147483647 h 1313"/>
                <a:gd name="T4" fmla="*/ 2147483647 w 718"/>
                <a:gd name="T5" fmla="*/ 2147483647 h 1313"/>
                <a:gd name="T6" fmla="*/ 2147483647 w 718"/>
                <a:gd name="T7" fmla="*/ 2147483647 h 1313"/>
                <a:gd name="T8" fmla="*/ 2147483647 w 718"/>
                <a:gd name="T9" fmla="*/ 2147483647 h 1313"/>
                <a:gd name="T10" fmla="*/ 2147483647 w 718"/>
                <a:gd name="T11" fmla="*/ 2147483647 h 1313"/>
                <a:gd name="T12" fmla="*/ 2147483647 w 718"/>
                <a:gd name="T13" fmla="*/ 2147483647 h 1313"/>
                <a:gd name="T14" fmla="*/ 2147483647 w 718"/>
                <a:gd name="T15" fmla="*/ 2147483647 h 1313"/>
                <a:gd name="T16" fmla="*/ 2147483647 w 718"/>
                <a:gd name="T17" fmla="*/ 0 h 1313"/>
                <a:gd name="T18" fmla="*/ 2147483647 w 718"/>
                <a:gd name="T19" fmla="*/ 2147483647 h 1313"/>
                <a:gd name="T20" fmla="*/ 2147483647 w 718"/>
                <a:gd name="T21" fmla="*/ 2147483647 h 1313"/>
                <a:gd name="T22" fmla="*/ 2147483647 w 718"/>
                <a:gd name="T23" fmla="*/ 2147483647 h 1313"/>
                <a:gd name="T24" fmla="*/ 2147483647 w 718"/>
                <a:gd name="T25" fmla="*/ 2147483647 h 1313"/>
                <a:gd name="T26" fmla="*/ 2147483647 w 718"/>
                <a:gd name="T27" fmla="*/ 2147483647 h 1313"/>
                <a:gd name="T28" fmla="*/ 2147483647 w 718"/>
                <a:gd name="T29" fmla="*/ 2147483647 h 1313"/>
                <a:gd name="T30" fmla="*/ 2147483647 w 718"/>
                <a:gd name="T31" fmla="*/ 2147483647 h 1313"/>
                <a:gd name="T32" fmla="*/ 2147483647 w 718"/>
                <a:gd name="T33" fmla="*/ 2147483647 h 1313"/>
                <a:gd name="T34" fmla="*/ 2147483647 w 718"/>
                <a:gd name="T35" fmla="*/ 2147483647 h 1313"/>
                <a:gd name="T36" fmla="*/ 2147483647 w 718"/>
                <a:gd name="T37" fmla="*/ 2147483647 h 1313"/>
                <a:gd name="T38" fmla="*/ 2147483647 w 718"/>
                <a:gd name="T39" fmla="*/ 2147483647 h 1313"/>
                <a:gd name="T40" fmla="*/ 0 w 718"/>
                <a:gd name="T41" fmla="*/ 2147483647 h 13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8"/>
                <a:gd name="T64" fmla="*/ 0 h 1313"/>
                <a:gd name="T65" fmla="*/ 718 w 718"/>
                <a:gd name="T66" fmla="*/ 1313 h 13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8" h="1313">
                  <a:moveTo>
                    <a:pt x="0" y="523"/>
                  </a:moveTo>
                  <a:lnTo>
                    <a:pt x="54" y="496"/>
                  </a:lnTo>
                  <a:lnTo>
                    <a:pt x="93" y="376"/>
                  </a:lnTo>
                  <a:lnTo>
                    <a:pt x="229" y="403"/>
                  </a:lnTo>
                  <a:lnTo>
                    <a:pt x="221" y="217"/>
                  </a:lnTo>
                  <a:lnTo>
                    <a:pt x="139" y="133"/>
                  </a:lnTo>
                  <a:lnTo>
                    <a:pt x="139" y="67"/>
                  </a:lnTo>
                  <a:lnTo>
                    <a:pt x="234" y="51"/>
                  </a:lnTo>
                  <a:lnTo>
                    <a:pt x="265" y="0"/>
                  </a:lnTo>
                  <a:lnTo>
                    <a:pt x="576" y="207"/>
                  </a:lnTo>
                  <a:lnTo>
                    <a:pt x="668" y="247"/>
                  </a:lnTo>
                  <a:lnTo>
                    <a:pt x="639" y="367"/>
                  </a:lnTo>
                  <a:lnTo>
                    <a:pt x="718" y="463"/>
                  </a:lnTo>
                  <a:lnTo>
                    <a:pt x="674" y="532"/>
                  </a:lnTo>
                  <a:lnTo>
                    <a:pt x="650" y="1048"/>
                  </a:lnTo>
                  <a:lnTo>
                    <a:pt x="678" y="1167"/>
                  </a:lnTo>
                  <a:lnTo>
                    <a:pt x="627" y="1247"/>
                  </a:lnTo>
                  <a:lnTo>
                    <a:pt x="498" y="1313"/>
                  </a:lnTo>
                  <a:lnTo>
                    <a:pt x="379" y="1137"/>
                  </a:lnTo>
                  <a:lnTo>
                    <a:pt x="254" y="1028"/>
                  </a:lnTo>
                  <a:lnTo>
                    <a:pt x="0" y="523"/>
                  </a:lnTo>
                  <a:close/>
                </a:path>
              </a:pathLst>
            </a:custGeom>
            <a:no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24" name="Freeform 131"/>
            <p:cNvSpPr>
              <a:spLocks/>
            </p:cNvSpPr>
            <p:nvPr/>
          </p:nvSpPr>
          <p:spPr bwMode="auto">
            <a:xfrm>
              <a:off x="6842125" y="2278063"/>
              <a:ext cx="465138" cy="669925"/>
            </a:xfrm>
            <a:custGeom>
              <a:avLst/>
              <a:gdLst>
                <a:gd name="T0" fmla="*/ 0 w 585"/>
                <a:gd name="T1" fmla="*/ 2147483647 h 845"/>
                <a:gd name="T2" fmla="*/ 2147483647 w 585"/>
                <a:gd name="T3" fmla="*/ 2147483647 h 845"/>
                <a:gd name="T4" fmla="*/ 2147483647 w 585"/>
                <a:gd name="T5" fmla="*/ 2147483647 h 845"/>
                <a:gd name="T6" fmla="*/ 2147483647 w 585"/>
                <a:gd name="T7" fmla="*/ 2147483647 h 845"/>
                <a:gd name="T8" fmla="*/ 2147483647 w 585"/>
                <a:gd name="T9" fmla="*/ 2147483647 h 845"/>
                <a:gd name="T10" fmla="*/ 2147483647 w 585"/>
                <a:gd name="T11" fmla="*/ 0 h 845"/>
                <a:gd name="T12" fmla="*/ 2147483647 w 585"/>
                <a:gd name="T13" fmla="*/ 2147483647 h 845"/>
                <a:gd name="T14" fmla="*/ 2147483647 w 585"/>
                <a:gd name="T15" fmla="*/ 2147483647 h 845"/>
                <a:gd name="T16" fmla="*/ 2147483647 w 585"/>
                <a:gd name="T17" fmla="*/ 2147483647 h 845"/>
                <a:gd name="T18" fmla="*/ 2147483647 w 585"/>
                <a:gd name="T19" fmla="*/ 2147483647 h 845"/>
                <a:gd name="T20" fmla="*/ 2147483647 w 585"/>
                <a:gd name="T21" fmla="*/ 2147483647 h 845"/>
                <a:gd name="T22" fmla="*/ 2147483647 w 585"/>
                <a:gd name="T23" fmla="*/ 2147483647 h 845"/>
                <a:gd name="T24" fmla="*/ 2147483647 w 585"/>
                <a:gd name="T25" fmla="*/ 2147483647 h 845"/>
                <a:gd name="T26" fmla="*/ 2147483647 w 585"/>
                <a:gd name="T27" fmla="*/ 2147483647 h 845"/>
                <a:gd name="T28" fmla="*/ 0 w 585"/>
                <a:gd name="T29" fmla="*/ 2147483647 h 8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
                <a:gd name="T46" fmla="*/ 0 h 845"/>
                <a:gd name="T47" fmla="*/ 585 w 585"/>
                <a:gd name="T48" fmla="*/ 845 h 8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 h="845">
                  <a:moveTo>
                    <a:pt x="0" y="557"/>
                  </a:moveTo>
                  <a:lnTo>
                    <a:pt x="124" y="324"/>
                  </a:lnTo>
                  <a:lnTo>
                    <a:pt x="337" y="139"/>
                  </a:lnTo>
                  <a:lnTo>
                    <a:pt x="381" y="3"/>
                  </a:lnTo>
                  <a:lnTo>
                    <a:pt x="429" y="1"/>
                  </a:lnTo>
                  <a:lnTo>
                    <a:pt x="457" y="0"/>
                  </a:lnTo>
                  <a:lnTo>
                    <a:pt x="469" y="44"/>
                  </a:lnTo>
                  <a:lnTo>
                    <a:pt x="447" y="71"/>
                  </a:lnTo>
                  <a:lnTo>
                    <a:pt x="430" y="139"/>
                  </a:lnTo>
                  <a:lnTo>
                    <a:pt x="441" y="178"/>
                  </a:lnTo>
                  <a:lnTo>
                    <a:pt x="516" y="231"/>
                  </a:lnTo>
                  <a:lnTo>
                    <a:pt x="510" y="338"/>
                  </a:lnTo>
                  <a:lnTo>
                    <a:pt x="585" y="403"/>
                  </a:lnTo>
                  <a:lnTo>
                    <a:pt x="358" y="845"/>
                  </a:lnTo>
                  <a:lnTo>
                    <a:pt x="0" y="557"/>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25" name="Freeform 132"/>
            <p:cNvSpPr>
              <a:spLocks/>
            </p:cNvSpPr>
            <p:nvPr/>
          </p:nvSpPr>
          <p:spPr bwMode="auto">
            <a:xfrm>
              <a:off x="1138238" y="5988050"/>
              <a:ext cx="993775" cy="649288"/>
            </a:xfrm>
            <a:custGeom>
              <a:avLst/>
              <a:gdLst>
                <a:gd name="T0" fmla="*/ 0 w 1253"/>
                <a:gd name="T1" fmla="*/ 2147483647 h 817"/>
                <a:gd name="T2" fmla="*/ 2147483647 w 1253"/>
                <a:gd name="T3" fmla="*/ 2147483647 h 817"/>
                <a:gd name="T4" fmla="*/ 2147483647 w 1253"/>
                <a:gd name="T5" fmla="*/ 0 h 817"/>
                <a:gd name="T6" fmla="*/ 2147483647 w 1253"/>
                <a:gd name="T7" fmla="*/ 2147483647 h 817"/>
                <a:gd name="T8" fmla="*/ 2147483647 w 1253"/>
                <a:gd name="T9" fmla="*/ 2147483647 h 817"/>
                <a:gd name="T10" fmla="*/ 2147483647 w 1253"/>
                <a:gd name="T11" fmla="*/ 2147483647 h 817"/>
                <a:gd name="T12" fmla="*/ 2147483647 w 1253"/>
                <a:gd name="T13" fmla="*/ 2147483647 h 817"/>
                <a:gd name="T14" fmla="*/ 2147483647 w 1253"/>
                <a:gd name="T15" fmla="*/ 2147483647 h 817"/>
                <a:gd name="T16" fmla="*/ 2147483647 w 1253"/>
                <a:gd name="T17" fmla="*/ 2147483647 h 817"/>
                <a:gd name="T18" fmla="*/ 2147483647 w 1253"/>
                <a:gd name="T19" fmla="*/ 2147483647 h 817"/>
                <a:gd name="T20" fmla="*/ 2147483647 w 1253"/>
                <a:gd name="T21" fmla="*/ 2147483647 h 817"/>
                <a:gd name="T22" fmla="*/ 2147483647 w 1253"/>
                <a:gd name="T23" fmla="*/ 2147483647 h 817"/>
                <a:gd name="T24" fmla="*/ 2147483647 w 1253"/>
                <a:gd name="T25" fmla="*/ 2147483647 h 817"/>
                <a:gd name="T26" fmla="*/ 2147483647 w 1253"/>
                <a:gd name="T27" fmla="*/ 2147483647 h 817"/>
                <a:gd name="T28" fmla="*/ 2147483647 w 1253"/>
                <a:gd name="T29" fmla="*/ 2147483647 h 817"/>
                <a:gd name="T30" fmla="*/ 2147483647 w 1253"/>
                <a:gd name="T31" fmla="*/ 2147483647 h 817"/>
                <a:gd name="T32" fmla="*/ 2147483647 w 1253"/>
                <a:gd name="T33" fmla="*/ 2147483647 h 817"/>
                <a:gd name="T34" fmla="*/ 2147483647 w 1253"/>
                <a:gd name="T35" fmla="*/ 2147483647 h 817"/>
                <a:gd name="T36" fmla="*/ 2147483647 w 1253"/>
                <a:gd name="T37" fmla="*/ 2147483647 h 817"/>
                <a:gd name="T38" fmla="*/ 0 w 1253"/>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3"/>
                <a:gd name="T61" fmla="*/ 0 h 817"/>
                <a:gd name="T62" fmla="*/ 1253 w 1253"/>
                <a:gd name="T63" fmla="*/ 817 h 8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3" h="817">
                  <a:moveTo>
                    <a:pt x="0" y="214"/>
                  </a:moveTo>
                  <a:lnTo>
                    <a:pt x="89" y="79"/>
                  </a:lnTo>
                  <a:lnTo>
                    <a:pt x="248" y="0"/>
                  </a:lnTo>
                  <a:lnTo>
                    <a:pt x="323" y="83"/>
                  </a:lnTo>
                  <a:lnTo>
                    <a:pt x="489" y="125"/>
                  </a:lnTo>
                  <a:lnTo>
                    <a:pt x="556" y="110"/>
                  </a:lnTo>
                  <a:lnTo>
                    <a:pt x="596" y="60"/>
                  </a:lnTo>
                  <a:lnTo>
                    <a:pt x="704" y="59"/>
                  </a:lnTo>
                  <a:lnTo>
                    <a:pt x="736" y="125"/>
                  </a:lnTo>
                  <a:lnTo>
                    <a:pt x="1115" y="214"/>
                  </a:lnTo>
                  <a:lnTo>
                    <a:pt x="1253" y="324"/>
                  </a:lnTo>
                  <a:lnTo>
                    <a:pt x="1155" y="510"/>
                  </a:lnTo>
                  <a:lnTo>
                    <a:pt x="769" y="817"/>
                  </a:lnTo>
                  <a:lnTo>
                    <a:pt x="579" y="803"/>
                  </a:lnTo>
                  <a:lnTo>
                    <a:pt x="453" y="722"/>
                  </a:lnTo>
                  <a:lnTo>
                    <a:pt x="336" y="610"/>
                  </a:lnTo>
                  <a:lnTo>
                    <a:pt x="241" y="609"/>
                  </a:lnTo>
                  <a:lnTo>
                    <a:pt x="100" y="443"/>
                  </a:lnTo>
                  <a:lnTo>
                    <a:pt x="76" y="296"/>
                  </a:lnTo>
                  <a:lnTo>
                    <a:pt x="0" y="214"/>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26" name="Freeform 133"/>
            <p:cNvSpPr>
              <a:spLocks/>
            </p:cNvSpPr>
            <p:nvPr/>
          </p:nvSpPr>
          <p:spPr bwMode="auto">
            <a:xfrm>
              <a:off x="2811463" y="1316038"/>
              <a:ext cx="481012" cy="601662"/>
            </a:xfrm>
            <a:custGeom>
              <a:avLst/>
              <a:gdLst>
                <a:gd name="T0" fmla="*/ 0 w 606"/>
                <a:gd name="T1" fmla="*/ 2147483647 h 758"/>
                <a:gd name="T2" fmla="*/ 2147483647 w 606"/>
                <a:gd name="T3" fmla="*/ 2147483647 h 758"/>
                <a:gd name="T4" fmla="*/ 2147483647 w 606"/>
                <a:gd name="T5" fmla="*/ 2147483647 h 758"/>
                <a:gd name="T6" fmla="*/ 2147483647 w 606"/>
                <a:gd name="T7" fmla="*/ 2147483647 h 758"/>
                <a:gd name="T8" fmla="*/ 2147483647 w 606"/>
                <a:gd name="T9" fmla="*/ 0 h 758"/>
                <a:gd name="T10" fmla="*/ 2147483647 w 606"/>
                <a:gd name="T11" fmla="*/ 2147483647 h 758"/>
                <a:gd name="T12" fmla="*/ 2147483647 w 606"/>
                <a:gd name="T13" fmla="*/ 2147483647 h 758"/>
                <a:gd name="T14" fmla="*/ 2147483647 w 606"/>
                <a:gd name="T15" fmla="*/ 2147483647 h 758"/>
                <a:gd name="T16" fmla="*/ 2147483647 w 606"/>
                <a:gd name="T17" fmla="*/ 2147483647 h 758"/>
                <a:gd name="T18" fmla="*/ 0 w 606"/>
                <a:gd name="T19" fmla="*/ 2147483647 h 7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6"/>
                <a:gd name="T31" fmla="*/ 0 h 758"/>
                <a:gd name="T32" fmla="*/ 606 w 606"/>
                <a:gd name="T33" fmla="*/ 758 h 7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6" h="758">
                  <a:moveTo>
                    <a:pt x="0" y="621"/>
                  </a:moveTo>
                  <a:lnTo>
                    <a:pt x="50" y="431"/>
                  </a:lnTo>
                  <a:lnTo>
                    <a:pt x="86" y="257"/>
                  </a:lnTo>
                  <a:lnTo>
                    <a:pt x="153" y="242"/>
                  </a:lnTo>
                  <a:lnTo>
                    <a:pt x="196" y="0"/>
                  </a:lnTo>
                  <a:lnTo>
                    <a:pt x="595" y="69"/>
                  </a:lnTo>
                  <a:lnTo>
                    <a:pt x="606" y="217"/>
                  </a:lnTo>
                  <a:lnTo>
                    <a:pt x="606" y="758"/>
                  </a:lnTo>
                  <a:lnTo>
                    <a:pt x="29" y="732"/>
                  </a:lnTo>
                  <a:lnTo>
                    <a:pt x="0" y="621"/>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27" name="Freeform 134"/>
            <p:cNvSpPr>
              <a:spLocks/>
            </p:cNvSpPr>
            <p:nvPr/>
          </p:nvSpPr>
          <p:spPr bwMode="auto">
            <a:xfrm>
              <a:off x="838200" y="3201988"/>
              <a:ext cx="668338" cy="1041400"/>
            </a:xfrm>
            <a:custGeom>
              <a:avLst/>
              <a:gdLst>
                <a:gd name="T0" fmla="*/ 0 w 841"/>
                <a:gd name="T1" fmla="*/ 2147483647 h 1311"/>
                <a:gd name="T2" fmla="*/ 2147483647 w 841"/>
                <a:gd name="T3" fmla="*/ 2147483647 h 1311"/>
                <a:gd name="T4" fmla="*/ 2147483647 w 841"/>
                <a:gd name="T5" fmla="*/ 2147483647 h 1311"/>
                <a:gd name="T6" fmla="*/ 2147483647 w 841"/>
                <a:gd name="T7" fmla="*/ 2147483647 h 1311"/>
                <a:gd name="T8" fmla="*/ 2147483647 w 841"/>
                <a:gd name="T9" fmla="*/ 2147483647 h 1311"/>
                <a:gd name="T10" fmla="*/ 2147483647 w 841"/>
                <a:gd name="T11" fmla="*/ 2147483647 h 1311"/>
                <a:gd name="T12" fmla="*/ 2147483647 w 841"/>
                <a:gd name="T13" fmla="*/ 2147483647 h 1311"/>
                <a:gd name="T14" fmla="*/ 2147483647 w 841"/>
                <a:gd name="T15" fmla="*/ 2147483647 h 1311"/>
                <a:gd name="T16" fmla="*/ 2147483647 w 841"/>
                <a:gd name="T17" fmla="*/ 2147483647 h 1311"/>
                <a:gd name="T18" fmla="*/ 2147483647 w 841"/>
                <a:gd name="T19" fmla="*/ 2147483647 h 1311"/>
                <a:gd name="T20" fmla="*/ 2147483647 w 841"/>
                <a:gd name="T21" fmla="*/ 2147483647 h 1311"/>
                <a:gd name="T22" fmla="*/ 2147483647 w 841"/>
                <a:gd name="T23" fmla="*/ 0 h 1311"/>
                <a:gd name="T24" fmla="*/ 2147483647 w 841"/>
                <a:gd name="T25" fmla="*/ 2147483647 h 1311"/>
                <a:gd name="T26" fmla="*/ 2147483647 w 841"/>
                <a:gd name="T27" fmla="*/ 2147483647 h 1311"/>
                <a:gd name="T28" fmla="*/ 2147483647 w 841"/>
                <a:gd name="T29" fmla="*/ 2147483647 h 1311"/>
                <a:gd name="T30" fmla="*/ 0 w 841"/>
                <a:gd name="T31" fmla="*/ 2147483647 h 13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1"/>
                <a:gd name="T49" fmla="*/ 0 h 1311"/>
                <a:gd name="T50" fmla="*/ 841 w 841"/>
                <a:gd name="T51" fmla="*/ 1311 h 13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1" h="1311">
                  <a:moveTo>
                    <a:pt x="0" y="510"/>
                  </a:moveTo>
                  <a:lnTo>
                    <a:pt x="34" y="971"/>
                  </a:lnTo>
                  <a:lnTo>
                    <a:pt x="4" y="996"/>
                  </a:lnTo>
                  <a:lnTo>
                    <a:pt x="277" y="1311"/>
                  </a:lnTo>
                  <a:lnTo>
                    <a:pt x="273" y="1003"/>
                  </a:lnTo>
                  <a:lnTo>
                    <a:pt x="484" y="881"/>
                  </a:lnTo>
                  <a:lnTo>
                    <a:pt x="841" y="834"/>
                  </a:lnTo>
                  <a:lnTo>
                    <a:pt x="587" y="329"/>
                  </a:lnTo>
                  <a:lnTo>
                    <a:pt x="522" y="316"/>
                  </a:lnTo>
                  <a:lnTo>
                    <a:pt x="566" y="165"/>
                  </a:lnTo>
                  <a:lnTo>
                    <a:pt x="527" y="99"/>
                  </a:lnTo>
                  <a:lnTo>
                    <a:pt x="351" y="0"/>
                  </a:lnTo>
                  <a:lnTo>
                    <a:pt x="255" y="65"/>
                  </a:lnTo>
                  <a:lnTo>
                    <a:pt x="193" y="132"/>
                  </a:lnTo>
                  <a:lnTo>
                    <a:pt x="125" y="416"/>
                  </a:lnTo>
                  <a:lnTo>
                    <a:pt x="0" y="510"/>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28" name="Freeform 135"/>
            <p:cNvSpPr>
              <a:spLocks/>
            </p:cNvSpPr>
            <p:nvPr/>
          </p:nvSpPr>
          <p:spPr bwMode="auto">
            <a:xfrm>
              <a:off x="2054225" y="5922963"/>
              <a:ext cx="762000" cy="654050"/>
            </a:xfrm>
            <a:custGeom>
              <a:avLst/>
              <a:gdLst>
                <a:gd name="T0" fmla="*/ 0 w 959"/>
                <a:gd name="T1" fmla="*/ 2147483647 h 825"/>
                <a:gd name="T2" fmla="*/ 2147483647 w 959"/>
                <a:gd name="T3" fmla="*/ 2147483647 h 825"/>
                <a:gd name="T4" fmla="*/ 2147483647 w 959"/>
                <a:gd name="T5" fmla="*/ 2147483647 h 825"/>
                <a:gd name="T6" fmla="*/ 2147483647 w 959"/>
                <a:gd name="T7" fmla="*/ 2147483647 h 825"/>
                <a:gd name="T8" fmla="*/ 2147483647 w 959"/>
                <a:gd name="T9" fmla="*/ 2147483647 h 825"/>
                <a:gd name="T10" fmla="*/ 2147483647 w 959"/>
                <a:gd name="T11" fmla="*/ 2147483647 h 825"/>
                <a:gd name="T12" fmla="*/ 2147483647 w 959"/>
                <a:gd name="T13" fmla="*/ 2147483647 h 825"/>
                <a:gd name="T14" fmla="*/ 2147483647 w 959"/>
                <a:gd name="T15" fmla="*/ 0 h 825"/>
                <a:gd name="T16" fmla="*/ 2147483647 w 959"/>
                <a:gd name="T17" fmla="*/ 2147483647 h 825"/>
                <a:gd name="T18" fmla="*/ 2147483647 w 959"/>
                <a:gd name="T19" fmla="*/ 2147483647 h 825"/>
                <a:gd name="T20" fmla="*/ 2147483647 w 959"/>
                <a:gd name="T21" fmla="*/ 2147483647 h 825"/>
                <a:gd name="T22" fmla="*/ 2147483647 w 959"/>
                <a:gd name="T23" fmla="*/ 2147483647 h 825"/>
                <a:gd name="T24" fmla="*/ 2147483647 w 959"/>
                <a:gd name="T25" fmla="*/ 2147483647 h 825"/>
                <a:gd name="T26" fmla="*/ 2147483647 w 959"/>
                <a:gd name="T27" fmla="*/ 2147483647 h 825"/>
                <a:gd name="T28" fmla="*/ 2147483647 w 959"/>
                <a:gd name="T29" fmla="*/ 2147483647 h 825"/>
                <a:gd name="T30" fmla="*/ 2147483647 w 959"/>
                <a:gd name="T31" fmla="*/ 2147483647 h 825"/>
                <a:gd name="T32" fmla="*/ 0 w 959"/>
                <a:gd name="T33" fmla="*/ 2147483647 h 8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9"/>
                <a:gd name="T52" fmla="*/ 0 h 825"/>
                <a:gd name="T53" fmla="*/ 959 w 959"/>
                <a:gd name="T54" fmla="*/ 825 h 8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9" h="825">
                  <a:moveTo>
                    <a:pt x="0" y="593"/>
                  </a:moveTo>
                  <a:lnTo>
                    <a:pt x="98" y="407"/>
                  </a:lnTo>
                  <a:lnTo>
                    <a:pt x="184" y="420"/>
                  </a:lnTo>
                  <a:lnTo>
                    <a:pt x="131" y="306"/>
                  </a:lnTo>
                  <a:lnTo>
                    <a:pt x="249" y="165"/>
                  </a:lnTo>
                  <a:lnTo>
                    <a:pt x="281" y="176"/>
                  </a:lnTo>
                  <a:lnTo>
                    <a:pt x="334" y="1"/>
                  </a:lnTo>
                  <a:lnTo>
                    <a:pt x="506" y="0"/>
                  </a:lnTo>
                  <a:lnTo>
                    <a:pt x="959" y="397"/>
                  </a:lnTo>
                  <a:lnTo>
                    <a:pt x="871" y="475"/>
                  </a:lnTo>
                  <a:lnTo>
                    <a:pt x="956" y="570"/>
                  </a:lnTo>
                  <a:lnTo>
                    <a:pt x="754" y="705"/>
                  </a:lnTo>
                  <a:lnTo>
                    <a:pt x="719" y="667"/>
                  </a:lnTo>
                  <a:lnTo>
                    <a:pt x="658" y="690"/>
                  </a:lnTo>
                  <a:lnTo>
                    <a:pt x="233" y="825"/>
                  </a:lnTo>
                  <a:lnTo>
                    <a:pt x="159" y="795"/>
                  </a:lnTo>
                  <a:lnTo>
                    <a:pt x="0" y="593"/>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29" name="Freeform 136"/>
            <p:cNvSpPr>
              <a:spLocks/>
            </p:cNvSpPr>
            <p:nvPr/>
          </p:nvSpPr>
          <p:spPr bwMode="auto">
            <a:xfrm>
              <a:off x="5059363" y="2054225"/>
              <a:ext cx="901700" cy="760413"/>
            </a:xfrm>
            <a:custGeom>
              <a:avLst/>
              <a:gdLst>
                <a:gd name="T0" fmla="*/ 0 w 1136"/>
                <a:gd name="T1" fmla="*/ 2147483647 h 956"/>
                <a:gd name="T2" fmla="*/ 2147483647 w 1136"/>
                <a:gd name="T3" fmla="*/ 2147483647 h 956"/>
                <a:gd name="T4" fmla="*/ 2147483647 w 1136"/>
                <a:gd name="T5" fmla="*/ 2147483647 h 956"/>
                <a:gd name="T6" fmla="*/ 2147483647 w 1136"/>
                <a:gd name="T7" fmla="*/ 2147483647 h 956"/>
                <a:gd name="T8" fmla="*/ 2147483647 w 1136"/>
                <a:gd name="T9" fmla="*/ 2147483647 h 956"/>
                <a:gd name="T10" fmla="*/ 2147483647 w 1136"/>
                <a:gd name="T11" fmla="*/ 2147483647 h 956"/>
                <a:gd name="T12" fmla="*/ 2147483647 w 1136"/>
                <a:gd name="T13" fmla="*/ 2147483647 h 956"/>
                <a:gd name="T14" fmla="*/ 2147483647 w 1136"/>
                <a:gd name="T15" fmla="*/ 2147483647 h 956"/>
                <a:gd name="T16" fmla="*/ 2147483647 w 1136"/>
                <a:gd name="T17" fmla="*/ 2147483647 h 956"/>
                <a:gd name="T18" fmla="*/ 2147483647 w 1136"/>
                <a:gd name="T19" fmla="*/ 2147483647 h 956"/>
                <a:gd name="T20" fmla="*/ 2147483647 w 1136"/>
                <a:gd name="T21" fmla="*/ 2147483647 h 956"/>
                <a:gd name="T22" fmla="*/ 2147483647 w 1136"/>
                <a:gd name="T23" fmla="*/ 0 h 956"/>
                <a:gd name="T24" fmla="*/ 2147483647 w 1136"/>
                <a:gd name="T25" fmla="*/ 2147483647 h 956"/>
                <a:gd name="T26" fmla="*/ 2147483647 w 1136"/>
                <a:gd name="T27" fmla="*/ 2147483647 h 956"/>
                <a:gd name="T28" fmla="*/ 2147483647 w 1136"/>
                <a:gd name="T29" fmla="*/ 2147483647 h 956"/>
                <a:gd name="T30" fmla="*/ 2147483647 w 1136"/>
                <a:gd name="T31" fmla="*/ 2147483647 h 956"/>
                <a:gd name="T32" fmla="*/ 2147483647 w 1136"/>
                <a:gd name="T33" fmla="*/ 2147483647 h 956"/>
                <a:gd name="T34" fmla="*/ 2147483647 w 1136"/>
                <a:gd name="T35" fmla="*/ 2147483647 h 956"/>
                <a:gd name="T36" fmla="*/ 2147483647 w 1136"/>
                <a:gd name="T37" fmla="*/ 2147483647 h 956"/>
                <a:gd name="T38" fmla="*/ 2147483647 w 1136"/>
                <a:gd name="T39" fmla="*/ 2147483647 h 956"/>
                <a:gd name="T40" fmla="*/ 2147483647 w 1136"/>
                <a:gd name="T41" fmla="*/ 2147483647 h 956"/>
                <a:gd name="T42" fmla="*/ 2147483647 w 1136"/>
                <a:gd name="T43" fmla="*/ 2147483647 h 956"/>
                <a:gd name="T44" fmla="*/ 2147483647 w 1136"/>
                <a:gd name="T45" fmla="*/ 2147483647 h 956"/>
                <a:gd name="T46" fmla="*/ 2147483647 w 1136"/>
                <a:gd name="T47" fmla="*/ 2147483647 h 956"/>
                <a:gd name="T48" fmla="*/ 2147483647 w 1136"/>
                <a:gd name="T49" fmla="*/ 2147483647 h 956"/>
                <a:gd name="T50" fmla="*/ 0 w 1136"/>
                <a:gd name="T51" fmla="*/ 2147483647 h 9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6"/>
                <a:gd name="T79" fmla="*/ 0 h 956"/>
                <a:gd name="T80" fmla="*/ 1136 w 1136"/>
                <a:gd name="T81" fmla="*/ 956 h 9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6" h="956">
                  <a:moveTo>
                    <a:pt x="0" y="747"/>
                  </a:moveTo>
                  <a:lnTo>
                    <a:pt x="58" y="664"/>
                  </a:lnTo>
                  <a:lnTo>
                    <a:pt x="254" y="528"/>
                  </a:lnTo>
                  <a:lnTo>
                    <a:pt x="344" y="403"/>
                  </a:lnTo>
                  <a:lnTo>
                    <a:pt x="385" y="391"/>
                  </a:lnTo>
                  <a:lnTo>
                    <a:pt x="538" y="468"/>
                  </a:lnTo>
                  <a:lnTo>
                    <a:pt x="585" y="455"/>
                  </a:lnTo>
                  <a:lnTo>
                    <a:pt x="744" y="231"/>
                  </a:lnTo>
                  <a:lnTo>
                    <a:pt x="784" y="193"/>
                  </a:lnTo>
                  <a:lnTo>
                    <a:pt x="827" y="178"/>
                  </a:lnTo>
                  <a:lnTo>
                    <a:pt x="854" y="54"/>
                  </a:lnTo>
                  <a:lnTo>
                    <a:pt x="925" y="0"/>
                  </a:lnTo>
                  <a:lnTo>
                    <a:pt x="953" y="13"/>
                  </a:lnTo>
                  <a:lnTo>
                    <a:pt x="956" y="53"/>
                  </a:lnTo>
                  <a:lnTo>
                    <a:pt x="939" y="108"/>
                  </a:lnTo>
                  <a:lnTo>
                    <a:pt x="969" y="149"/>
                  </a:lnTo>
                  <a:lnTo>
                    <a:pt x="1038" y="201"/>
                  </a:lnTo>
                  <a:lnTo>
                    <a:pt x="1136" y="226"/>
                  </a:lnTo>
                  <a:lnTo>
                    <a:pt x="913" y="459"/>
                  </a:lnTo>
                  <a:lnTo>
                    <a:pt x="874" y="597"/>
                  </a:lnTo>
                  <a:lnTo>
                    <a:pt x="774" y="721"/>
                  </a:lnTo>
                  <a:lnTo>
                    <a:pt x="638" y="817"/>
                  </a:lnTo>
                  <a:lnTo>
                    <a:pt x="622" y="913"/>
                  </a:lnTo>
                  <a:lnTo>
                    <a:pt x="551" y="956"/>
                  </a:lnTo>
                  <a:lnTo>
                    <a:pt x="247" y="781"/>
                  </a:lnTo>
                  <a:lnTo>
                    <a:pt x="0" y="747"/>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30" name="Freeform 137"/>
            <p:cNvSpPr>
              <a:spLocks/>
            </p:cNvSpPr>
            <p:nvPr/>
          </p:nvSpPr>
          <p:spPr bwMode="auto">
            <a:xfrm>
              <a:off x="522288" y="5184775"/>
              <a:ext cx="882650" cy="866775"/>
            </a:xfrm>
            <a:custGeom>
              <a:avLst/>
              <a:gdLst>
                <a:gd name="T0" fmla="*/ 0 w 1111"/>
                <a:gd name="T1" fmla="*/ 2147483647 h 1091"/>
                <a:gd name="T2" fmla="*/ 2147483647 w 1111"/>
                <a:gd name="T3" fmla="*/ 2147483647 h 1091"/>
                <a:gd name="T4" fmla="*/ 2147483647 w 1111"/>
                <a:gd name="T5" fmla="*/ 0 h 1091"/>
                <a:gd name="T6" fmla="*/ 2147483647 w 1111"/>
                <a:gd name="T7" fmla="*/ 2147483647 h 1091"/>
                <a:gd name="T8" fmla="*/ 2147483647 w 1111"/>
                <a:gd name="T9" fmla="*/ 2147483647 h 1091"/>
                <a:gd name="T10" fmla="*/ 2147483647 w 1111"/>
                <a:gd name="T11" fmla="*/ 2147483647 h 1091"/>
                <a:gd name="T12" fmla="*/ 2147483647 w 1111"/>
                <a:gd name="T13" fmla="*/ 2147483647 h 1091"/>
                <a:gd name="T14" fmla="*/ 2147483647 w 1111"/>
                <a:gd name="T15" fmla="*/ 2147483647 h 1091"/>
                <a:gd name="T16" fmla="*/ 2147483647 w 1111"/>
                <a:gd name="T17" fmla="*/ 2147483647 h 1091"/>
                <a:gd name="T18" fmla="*/ 2147483647 w 1111"/>
                <a:gd name="T19" fmla="*/ 2147483647 h 1091"/>
                <a:gd name="T20" fmla="*/ 2147483647 w 1111"/>
                <a:gd name="T21" fmla="*/ 2147483647 h 1091"/>
                <a:gd name="T22" fmla="*/ 2147483647 w 1111"/>
                <a:gd name="T23" fmla="*/ 2147483647 h 1091"/>
                <a:gd name="T24" fmla="*/ 2147483647 w 1111"/>
                <a:gd name="T25" fmla="*/ 2147483647 h 1091"/>
                <a:gd name="T26" fmla="*/ 2147483647 w 1111"/>
                <a:gd name="T27" fmla="*/ 2147483647 h 1091"/>
                <a:gd name="T28" fmla="*/ 2147483647 w 1111"/>
                <a:gd name="T29" fmla="*/ 2147483647 h 1091"/>
                <a:gd name="T30" fmla="*/ 2147483647 w 1111"/>
                <a:gd name="T31" fmla="*/ 2147483647 h 1091"/>
                <a:gd name="T32" fmla="*/ 2147483647 w 1111"/>
                <a:gd name="T33" fmla="*/ 2147483647 h 1091"/>
                <a:gd name="T34" fmla="*/ 2147483647 w 1111"/>
                <a:gd name="T35" fmla="*/ 2147483647 h 1091"/>
                <a:gd name="T36" fmla="*/ 2147483647 w 1111"/>
                <a:gd name="T37" fmla="*/ 2147483647 h 1091"/>
                <a:gd name="T38" fmla="*/ 2147483647 w 1111"/>
                <a:gd name="T39" fmla="*/ 2147483647 h 1091"/>
                <a:gd name="T40" fmla="*/ 2147483647 w 1111"/>
                <a:gd name="T41" fmla="*/ 2147483647 h 1091"/>
                <a:gd name="T42" fmla="*/ 2147483647 w 1111"/>
                <a:gd name="T43" fmla="*/ 2147483647 h 1091"/>
                <a:gd name="T44" fmla="*/ 2147483647 w 1111"/>
                <a:gd name="T45" fmla="*/ 2147483647 h 1091"/>
                <a:gd name="T46" fmla="*/ 2147483647 w 1111"/>
                <a:gd name="T47" fmla="*/ 2147483647 h 1091"/>
                <a:gd name="T48" fmla="*/ 2147483647 w 1111"/>
                <a:gd name="T49" fmla="*/ 2147483647 h 1091"/>
                <a:gd name="T50" fmla="*/ 0 w 1111"/>
                <a:gd name="T51" fmla="*/ 2147483647 h 10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1"/>
                <a:gd name="T79" fmla="*/ 0 h 1091"/>
                <a:gd name="T80" fmla="*/ 1111 w 1111"/>
                <a:gd name="T81" fmla="*/ 1091 h 10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1" h="1091">
                  <a:moveTo>
                    <a:pt x="0" y="277"/>
                  </a:moveTo>
                  <a:lnTo>
                    <a:pt x="213" y="62"/>
                  </a:lnTo>
                  <a:lnTo>
                    <a:pt x="415" y="0"/>
                  </a:lnTo>
                  <a:lnTo>
                    <a:pt x="468" y="165"/>
                  </a:lnTo>
                  <a:lnTo>
                    <a:pt x="537" y="192"/>
                  </a:lnTo>
                  <a:lnTo>
                    <a:pt x="537" y="287"/>
                  </a:lnTo>
                  <a:lnTo>
                    <a:pt x="495" y="314"/>
                  </a:lnTo>
                  <a:lnTo>
                    <a:pt x="575" y="462"/>
                  </a:lnTo>
                  <a:lnTo>
                    <a:pt x="544" y="545"/>
                  </a:lnTo>
                  <a:lnTo>
                    <a:pt x="597" y="557"/>
                  </a:lnTo>
                  <a:lnTo>
                    <a:pt x="595" y="624"/>
                  </a:lnTo>
                  <a:lnTo>
                    <a:pt x="681" y="669"/>
                  </a:lnTo>
                  <a:lnTo>
                    <a:pt x="769" y="793"/>
                  </a:lnTo>
                  <a:lnTo>
                    <a:pt x="791" y="738"/>
                  </a:lnTo>
                  <a:lnTo>
                    <a:pt x="887" y="711"/>
                  </a:lnTo>
                  <a:lnTo>
                    <a:pt x="1111" y="770"/>
                  </a:lnTo>
                  <a:lnTo>
                    <a:pt x="1111" y="864"/>
                  </a:lnTo>
                  <a:lnTo>
                    <a:pt x="1022" y="1012"/>
                  </a:lnTo>
                  <a:lnTo>
                    <a:pt x="863" y="1091"/>
                  </a:lnTo>
                  <a:lnTo>
                    <a:pt x="812" y="1023"/>
                  </a:lnTo>
                  <a:lnTo>
                    <a:pt x="525" y="993"/>
                  </a:lnTo>
                  <a:lnTo>
                    <a:pt x="434" y="770"/>
                  </a:lnTo>
                  <a:lnTo>
                    <a:pt x="357" y="811"/>
                  </a:lnTo>
                  <a:lnTo>
                    <a:pt x="214" y="659"/>
                  </a:lnTo>
                  <a:lnTo>
                    <a:pt x="183" y="523"/>
                  </a:lnTo>
                  <a:lnTo>
                    <a:pt x="0" y="277"/>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31" name="Freeform 138"/>
            <p:cNvSpPr>
              <a:spLocks/>
            </p:cNvSpPr>
            <p:nvPr/>
          </p:nvSpPr>
          <p:spPr bwMode="auto">
            <a:xfrm>
              <a:off x="3446463" y="1905000"/>
              <a:ext cx="925512" cy="547688"/>
            </a:xfrm>
            <a:custGeom>
              <a:avLst/>
              <a:gdLst>
                <a:gd name="T0" fmla="*/ 0 w 1165"/>
                <a:gd name="T1" fmla="*/ 2147483647 h 691"/>
                <a:gd name="T2" fmla="*/ 2147483647 w 1165"/>
                <a:gd name="T3" fmla="*/ 2147483647 h 691"/>
                <a:gd name="T4" fmla="*/ 2147483647 w 1165"/>
                <a:gd name="T5" fmla="*/ 2147483647 h 691"/>
                <a:gd name="T6" fmla="*/ 2147483647 w 1165"/>
                <a:gd name="T7" fmla="*/ 2147483647 h 691"/>
                <a:gd name="T8" fmla="*/ 2147483647 w 1165"/>
                <a:gd name="T9" fmla="*/ 2147483647 h 691"/>
                <a:gd name="T10" fmla="*/ 2147483647 w 1165"/>
                <a:gd name="T11" fmla="*/ 2147483647 h 691"/>
                <a:gd name="T12" fmla="*/ 2147483647 w 1165"/>
                <a:gd name="T13" fmla="*/ 2147483647 h 691"/>
                <a:gd name="T14" fmla="*/ 2147483647 w 1165"/>
                <a:gd name="T15" fmla="*/ 2147483647 h 691"/>
                <a:gd name="T16" fmla="*/ 2147483647 w 1165"/>
                <a:gd name="T17" fmla="*/ 2147483647 h 691"/>
                <a:gd name="T18" fmla="*/ 2147483647 w 1165"/>
                <a:gd name="T19" fmla="*/ 2147483647 h 691"/>
                <a:gd name="T20" fmla="*/ 2147483647 w 1165"/>
                <a:gd name="T21" fmla="*/ 2147483647 h 691"/>
                <a:gd name="T22" fmla="*/ 2147483647 w 1165"/>
                <a:gd name="T23" fmla="*/ 2147483647 h 691"/>
                <a:gd name="T24" fmla="*/ 2147483647 w 1165"/>
                <a:gd name="T25" fmla="*/ 2147483647 h 691"/>
                <a:gd name="T26" fmla="*/ 2147483647 w 1165"/>
                <a:gd name="T27" fmla="*/ 0 h 691"/>
                <a:gd name="T28" fmla="*/ 0 w 1165"/>
                <a:gd name="T29" fmla="*/ 2147483647 h 6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5"/>
                <a:gd name="T46" fmla="*/ 0 h 691"/>
                <a:gd name="T47" fmla="*/ 1165 w 1165"/>
                <a:gd name="T48" fmla="*/ 691 h 6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5" h="691">
                  <a:moveTo>
                    <a:pt x="0" y="15"/>
                  </a:moveTo>
                  <a:lnTo>
                    <a:pt x="45" y="207"/>
                  </a:lnTo>
                  <a:lnTo>
                    <a:pt x="106" y="257"/>
                  </a:lnTo>
                  <a:lnTo>
                    <a:pt x="485" y="290"/>
                  </a:lnTo>
                  <a:lnTo>
                    <a:pt x="518" y="355"/>
                  </a:lnTo>
                  <a:lnTo>
                    <a:pt x="654" y="462"/>
                  </a:lnTo>
                  <a:lnTo>
                    <a:pt x="653" y="515"/>
                  </a:lnTo>
                  <a:lnTo>
                    <a:pt x="717" y="530"/>
                  </a:lnTo>
                  <a:lnTo>
                    <a:pt x="831" y="665"/>
                  </a:lnTo>
                  <a:lnTo>
                    <a:pt x="920" y="691"/>
                  </a:lnTo>
                  <a:lnTo>
                    <a:pt x="963" y="514"/>
                  </a:lnTo>
                  <a:lnTo>
                    <a:pt x="1106" y="280"/>
                  </a:lnTo>
                  <a:lnTo>
                    <a:pt x="1165" y="2"/>
                  </a:lnTo>
                  <a:lnTo>
                    <a:pt x="938" y="0"/>
                  </a:lnTo>
                  <a:lnTo>
                    <a:pt x="0" y="15"/>
                  </a:lnTo>
                  <a:close/>
                </a:path>
              </a:pathLst>
            </a:custGeom>
            <a:no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32" name="Freeform 139"/>
            <p:cNvSpPr>
              <a:spLocks/>
            </p:cNvSpPr>
            <p:nvPr/>
          </p:nvSpPr>
          <p:spPr bwMode="auto">
            <a:xfrm>
              <a:off x="2816225" y="5657850"/>
              <a:ext cx="935038" cy="665163"/>
            </a:xfrm>
            <a:custGeom>
              <a:avLst/>
              <a:gdLst>
                <a:gd name="T0" fmla="*/ 0 w 1179"/>
                <a:gd name="T1" fmla="*/ 2147483647 h 836"/>
                <a:gd name="T2" fmla="*/ 2147483647 w 1179"/>
                <a:gd name="T3" fmla="*/ 2147483647 h 836"/>
                <a:gd name="T4" fmla="*/ 2147483647 w 1179"/>
                <a:gd name="T5" fmla="*/ 2147483647 h 836"/>
                <a:gd name="T6" fmla="*/ 2147483647 w 1179"/>
                <a:gd name="T7" fmla="*/ 2147483647 h 836"/>
                <a:gd name="T8" fmla="*/ 2147483647 w 1179"/>
                <a:gd name="T9" fmla="*/ 2147483647 h 836"/>
                <a:gd name="T10" fmla="*/ 2147483647 w 1179"/>
                <a:gd name="T11" fmla="*/ 2147483647 h 836"/>
                <a:gd name="T12" fmla="*/ 2147483647 w 1179"/>
                <a:gd name="T13" fmla="*/ 2147483647 h 836"/>
                <a:gd name="T14" fmla="*/ 2147483647 w 1179"/>
                <a:gd name="T15" fmla="*/ 2147483647 h 836"/>
                <a:gd name="T16" fmla="*/ 2147483647 w 1179"/>
                <a:gd name="T17" fmla="*/ 2147483647 h 836"/>
                <a:gd name="T18" fmla="*/ 2147483647 w 1179"/>
                <a:gd name="T19" fmla="*/ 2147483647 h 836"/>
                <a:gd name="T20" fmla="*/ 2147483647 w 1179"/>
                <a:gd name="T21" fmla="*/ 2147483647 h 836"/>
                <a:gd name="T22" fmla="*/ 2147483647 w 1179"/>
                <a:gd name="T23" fmla="*/ 2147483647 h 836"/>
                <a:gd name="T24" fmla="*/ 2147483647 w 1179"/>
                <a:gd name="T25" fmla="*/ 2147483647 h 836"/>
                <a:gd name="T26" fmla="*/ 2147483647 w 1179"/>
                <a:gd name="T27" fmla="*/ 2147483647 h 836"/>
                <a:gd name="T28" fmla="*/ 2147483647 w 1179"/>
                <a:gd name="T29" fmla="*/ 2147483647 h 836"/>
                <a:gd name="T30" fmla="*/ 2147483647 w 1179"/>
                <a:gd name="T31" fmla="*/ 0 h 836"/>
                <a:gd name="T32" fmla="*/ 0 w 1179"/>
                <a:gd name="T33" fmla="*/ 2147483647 h 8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9"/>
                <a:gd name="T52" fmla="*/ 0 h 836"/>
                <a:gd name="T53" fmla="*/ 1179 w 1179"/>
                <a:gd name="T54" fmla="*/ 836 h 8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9" h="836">
                  <a:moveTo>
                    <a:pt x="0" y="730"/>
                  </a:moveTo>
                  <a:lnTo>
                    <a:pt x="84" y="758"/>
                  </a:lnTo>
                  <a:lnTo>
                    <a:pt x="136" y="836"/>
                  </a:lnTo>
                  <a:lnTo>
                    <a:pt x="596" y="605"/>
                  </a:lnTo>
                  <a:lnTo>
                    <a:pt x="733" y="715"/>
                  </a:lnTo>
                  <a:lnTo>
                    <a:pt x="1025" y="473"/>
                  </a:lnTo>
                  <a:lnTo>
                    <a:pt x="936" y="444"/>
                  </a:lnTo>
                  <a:lnTo>
                    <a:pt x="951" y="391"/>
                  </a:lnTo>
                  <a:lnTo>
                    <a:pt x="1179" y="283"/>
                  </a:lnTo>
                  <a:lnTo>
                    <a:pt x="1049" y="212"/>
                  </a:lnTo>
                  <a:lnTo>
                    <a:pt x="1016" y="105"/>
                  </a:lnTo>
                  <a:lnTo>
                    <a:pt x="941" y="49"/>
                  </a:lnTo>
                  <a:lnTo>
                    <a:pt x="869" y="105"/>
                  </a:lnTo>
                  <a:lnTo>
                    <a:pt x="850" y="38"/>
                  </a:lnTo>
                  <a:lnTo>
                    <a:pt x="723" y="120"/>
                  </a:lnTo>
                  <a:lnTo>
                    <a:pt x="330" y="0"/>
                  </a:lnTo>
                  <a:lnTo>
                    <a:pt x="0" y="730"/>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33" name="Freeform 140"/>
            <p:cNvSpPr>
              <a:spLocks/>
            </p:cNvSpPr>
            <p:nvPr/>
          </p:nvSpPr>
          <p:spPr bwMode="auto">
            <a:xfrm>
              <a:off x="6186488" y="1949450"/>
              <a:ext cx="639762" cy="541338"/>
            </a:xfrm>
            <a:custGeom>
              <a:avLst/>
              <a:gdLst>
                <a:gd name="T0" fmla="*/ 0 w 805"/>
                <a:gd name="T1" fmla="*/ 2147483647 h 682"/>
                <a:gd name="T2" fmla="*/ 2147483647 w 805"/>
                <a:gd name="T3" fmla="*/ 2147483647 h 682"/>
                <a:gd name="T4" fmla="*/ 2147483647 w 805"/>
                <a:gd name="T5" fmla="*/ 2147483647 h 682"/>
                <a:gd name="T6" fmla="*/ 2147483647 w 805"/>
                <a:gd name="T7" fmla="*/ 2147483647 h 682"/>
                <a:gd name="T8" fmla="*/ 2147483647 w 805"/>
                <a:gd name="T9" fmla="*/ 2147483647 h 682"/>
                <a:gd name="T10" fmla="*/ 2147483647 w 805"/>
                <a:gd name="T11" fmla="*/ 2147483647 h 682"/>
                <a:gd name="T12" fmla="*/ 2147483647 w 805"/>
                <a:gd name="T13" fmla="*/ 2147483647 h 682"/>
                <a:gd name="T14" fmla="*/ 2147483647 w 805"/>
                <a:gd name="T15" fmla="*/ 2147483647 h 682"/>
                <a:gd name="T16" fmla="*/ 2147483647 w 805"/>
                <a:gd name="T17" fmla="*/ 0 h 682"/>
                <a:gd name="T18" fmla="*/ 2147483647 w 805"/>
                <a:gd name="T19" fmla="*/ 2147483647 h 682"/>
                <a:gd name="T20" fmla="*/ 2147483647 w 805"/>
                <a:gd name="T21" fmla="*/ 2147483647 h 682"/>
                <a:gd name="T22" fmla="*/ 2147483647 w 805"/>
                <a:gd name="T23" fmla="*/ 2147483647 h 682"/>
                <a:gd name="T24" fmla="*/ 2147483647 w 805"/>
                <a:gd name="T25" fmla="*/ 2147483647 h 682"/>
                <a:gd name="T26" fmla="*/ 2147483647 w 805"/>
                <a:gd name="T27" fmla="*/ 2147483647 h 682"/>
                <a:gd name="T28" fmla="*/ 2147483647 w 805"/>
                <a:gd name="T29" fmla="*/ 2147483647 h 682"/>
                <a:gd name="T30" fmla="*/ 0 w 805"/>
                <a:gd name="T31" fmla="*/ 2147483647 h 6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5"/>
                <a:gd name="T49" fmla="*/ 0 h 682"/>
                <a:gd name="T50" fmla="*/ 805 w 805"/>
                <a:gd name="T51" fmla="*/ 682 h 6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5" h="682">
                  <a:moveTo>
                    <a:pt x="0" y="395"/>
                  </a:moveTo>
                  <a:lnTo>
                    <a:pt x="52" y="284"/>
                  </a:lnTo>
                  <a:lnTo>
                    <a:pt x="102" y="243"/>
                  </a:lnTo>
                  <a:lnTo>
                    <a:pt x="92" y="146"/>
                  </a:lnTo>
                  <a:lnTo>
                    <a:pt x="167" y="171"/>
                  </a:lnTo>
                  <a:lnTo>
                    <a:pt x="244" y="117"/>
                  </a:lnTo>
                  <a:lnTo>
                    <a:pt x="378" y="142"/>
                  </a:lnTo>
                  <a:lnTo>
                    <a:pt x="470" y="32"/>
                  </a:lnTo>
                  <a:lnTo>
                    <a:pt x="528" y="0"/>
                  </a:lnTo>
                  <a:lnTo>
                    <a:pt x="622" y="12"/>
                  </a:lnTo>
                  <a:lnTo>
                    <a:pt x="805" y="142"/>
                  </a:lnTo>
                  <a:lnTo>
                    <a:pt x="720" y="213"/>
                  </a:lnTo>
                  <a:lnTo>
                    <a:pt x="628" y="231"/>
                  </a:lnTo>
                  <a:lnTo>
                    <a:pt x="463" y="682"/>
                  </a:lnTo>
                  <a:lnTo>
                    <a:pt x="264" y="535"/>
                  </a:lnTo>
                  <a:lnTo>
                    <a:pt x="0" y="395"/>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34" name="Freeform 141"/>
            <p:cNvSpPr>
              <a:spLocks/>
            </p:cNvSpPr>
            <p:nvPr/>
          </p:nvSpPr>
          <p:spPr bwMode="auto">
            <a:xfrm>
              <a:off x="2967038" y="1027113"/>
              <a:ext cx="323850" cy="342900"/>
            </a:xfrm>
            <a:custGeom>
              <a:avLst/>
              <a:gdLst>
                <a:gd name="T0" fmla="*/ 0 w 408"/>
                <a:gd name="T1" fmla="*/ 2147483647 h 434"/>
                <a:gd name="T2" fmla="*/ 2147483647 w 408"/>
                <a:gd name="T3" fmla="*/ 2147483647 h 434"/>
                <a:gd name="T4" fmla="*/ 2147483647 w 408"/>
                <a:gd name="T5" fmla="*/ 0 h 434"/>
                <a:gd name="T6" fmla="*/ 2147483647 w 408"/>
                <a:gd name="T7" fmla="*/ 2147483647 h 434"/>
                <a:gd name="T8" fmla="*/ 2147483647 w 408"/>
                <a:gd name="T9" fmla="*/ 2147483647 h 434"/>
                <a:gd name="T10" fmla="*/ 0 w 408"/>
                <a:gd name="T11" fmla="*/ 2147483647 h 434"/>
                <a:gd name="T12" fmla="*/ 0 60000 65536"/>
                <a:gd name="T13" fmla="*/ 0 60000 65536"/>
                <a:gd name="T14" fmla="*/ 0 60000 65536"/>
                <a:gd name="T15" fmla="*/ 0 60000 65536"/>
                <a:gd name="T16" fmla="*/ 0 60000 65536"/>
                <a:gd name="T17" fmla="*/ 0 60000 65536"/>
                <a:gd name="T18" fmla="*/ 0 w 408"/>
                <a:gd name="T19" fmla="*/ 0 h 434"/>
                <a:gd name="T20" fmla="*/ 408 w 408"/>
                <a:gd name="T21" fmla="*/ 434 h 434"/>
              </a:gdLst>
              <a:ahLst/>
              <a:cxnLst>
                <a:cxn ang="T12">
                  <a:pos x="T0" y="T1"/>
                </a:cxn>
                <a:cxn ang="T13">
                  <a:pos x="T2" y="T3"/>
                </a:cxn>
                <a:cxn ang="T14">
                  <a:pos x="T4" y="T5"/>
                </a:cxn>
                <a:cxn ang="T15">
                  <a:pos x="T6" y="T7"/>
                </a:cxn>
                <a:cxn ang="T16">
                  <a:pos x="T8" y="T9"/>
                </a:cxn>
                <a:cxn ang="T17">
                  <a:pos x="T10" y="T11"/>
                </a:cxn>
              </a:cxnLst>
              <a:rect l="T18" t="T19" r="T20" b="T21"/>
              <a:pathLst>
                <a:path w="408" h="434">
                  <a:moveTo>
                    <a:pt x="0" y="365"/>
                  </a:moveTo>
                  <a:lnTo>
                    <a:pt x="70" y="83"/>
                  </a:lnTo>
                  <a:lnTo>
                    <a:pt x="103" y="0"/>
                  </a:lnTo>
                  <a:lnTo>
                    <a:pt x="408" y="80"/>
                  </a:lnTo>
                  <a:lnTo>
                    <a:pt x="399" y="434"/>
                  </a:lnTo>
                  <a:lnTo>
                    <a:pt x="0" y="365"/>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35" name="Freeform 142"/>
            <p:cNvSpPr>
              <a:spLocks/>
            </p:cNvSpPr>
            <p:nvPr/>
          </p:nvSpPr>
          <p:spPr bwMode="auto">
            <a:xfrm>
              <a:off x="4565650" y="3335338"/>
              <a:ext cx="827088" cy="1019175"/>
            </a:xfrm>
            <a:custGeom>
              <a:avLst/>
              <a:gdLst>
                <a:gd name="T0" fmla="*/ 2147483647 w 1042"/>
                <a:gd name="T1" fmla="*/ 2147483647 h 1283"/>
                <a:gd name="T2" fmla="*/ 0 w 1042"/>
                <a:gd name="T3" fmla="*/ 2147483647 h 1283"/>
                <a:gd name="T4" fmla="*/ 2147483647 w 1042"/>
                <a:gd name="T5" fmla="*/ 2147483647 h 1283"/>
                <a:gd name="T6" fmla="*/ 2147483647 w 1042"/>
                <a:gd name="T7" fmla="*/ 2147483647 h 1283"/>
                <a:gd name="T8" fmla="*/ 2147483647 w 1042"/>
                <a:gd name="T9" fmla="*/ 2147483647 h 1283"/>
                <a:gd name="T10" fmla="*/ 2147483647 w 1042"/>
                <a:gd name="T11" fmla="*/ 2147483647 h 1283"/>
                <a:gd name="T12" fmla="*/ 2147483647 w 1042"/>
                <a:gd name="T13" fmla="*/ 2147483647 h 1283"/>
                <a:gd name="T14" fmla="*/ 2147483647 w 1042"/>
                <a:gd name="T15" fmla="*/ 2147483647 h 1283"/>
                <a:gd name="T16" fmla="*/ 2147483647 w 1042"/>
                <a:gd name="T17" fmla="*/ 0 h 1283"/>
                <a:gd name="T18" fmla="*/ 2147483647 w 1042"/>
                <a:gd name="T19" fmla="*/ 2147483647 h 1283"/>
                <a:gd name="T20" fmla="*/ 2147483647 w 1042"/>
                <a:gd name="T21" fmla="*/ 2147483647 h 1283"/>
                <a:gd name="T22" fmla="*/ 2147483647 w 1042"/>
                <a:gd name="T23" fmla="*/ 2147483647 h 1283"/>
                <a:gd name="T24" fmla="*/ 2147483647 w 1042"/>
                <a:gd name="T25" fmla="*/ 2147483647 h 1283"/>
                <a:gd name="T26" fmla="*/ 2147483647 w 1042"/>
                <a:gd name="T27" fmla="*/ 2147483647 h 1283"/>
                <a:gd name="T28" fmla="*/ 2147483647 w 1042"/>
                <a:gd name="T29" fmla="*/ 2147483647 h 1283"/>
                <a:gd name="T30" fmla="*/ 2147483647 w 1042"/>
                <a:gd name="T31" fmla="*/ 2147483647 h 1283"/>
                <a:gd name="T32" fmla="*/ 2147483647 w 1042"/>
                <a:gd name="T33" fmla="*/ 2147483647 h 1283"/>
                <a:gd name="T34" fmla="*/ 2147483647 w 1042"/>
                <a:gd name="T35" fmla="*/ 2147483647 h 1283"/>
                <a:gd name="T36" fmla="*/ 2147483647 w 1042"/>
                <a:gd name="T37" fmla="*/ 2147483647 h 12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2"/>
                <a:gd name="T58" fmla="*/ 0 h 1283"/>
                <a:gd name="T59" fmla="*/ 1042 w 1042"/>
                <a:gd name="T60" fmla="*/ 1283 h 12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2" h="1283">
                  <a:moveTo>
                    <a:pt x="6" y="725"/>
                  </a:moveTo>
                  <a:lnTo>
                    <a:pt x="0" y="873"/>
                  </a:lnTo>
                  <a:lnTo>
                    <a:pt x="185" y="994"/>
                  </a:lnTo>
                  <a:lnTo>
                    <a:pt x="264" y="1211"/>
                  </a:lnTo>
                  <a:lnTo>
                    <a:pt x="599" y="1283"/>
                  </a:lnTo>
                  <a:lnTo>
                    <a:pt x="743" y="1149"/>
                  </a:lnTo>
                  <a:lnTo>
                    <a:pt x="1042" y="456"/>
                  </a:lnTo>
                  <a:lnTo>
                    <a:pt x="907" y="345"/>
                  </a:lnTo>
                  <a:lnTo>
                    <a:pt x="487" y="0"/>
                  </a:lnTo>
                  <a:lnTo>
                    <a:pt x="479" y="56"/>
                  </a:lnTo>
                  <a:lnTo>
                    <a:pt x="413" y="97"/>
                  </a:lnTo>
                  <a:lnTo>
                    <a:pt x="303" y="70"/>
                  </a:lnTo>
                  <a:lnTo>
                    <a:pt x="302" y="138"/>
                  </a:lnTo>
                  <a:lnTo>
                    <a:pt x="188" y="181"/>
                  </a:lnTo>
                  <a:lnTo>
                    <a:pt x="155" y="273"/>
                  </a:lnTo>
                  <a:lnTo>
                    <a:pt x="201" y="357"/>
                  </a:lnTo>
                  <a:lnTo>
                    <a:pt x="190" y="451"/>
                  </a:lnTo>
                  <a:lnTo>
                    <a:pt x="49" y="722"/>
                  </a:lnTo>
                  <a:lnTo>
                    <a:pt x="6" y="725"/>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36" name="Freeform 143"/>
            <p:cNvSpPr>
              <a:spLocks/>
            </p:cNvSpPr>
            <p:nvPr/>
          </p:nvSpPr>
          <p:spPr bwMode="auto">
            <a:xfrm>
              <a:off x="2078038" y="2398713"/>
              <a:ext cx="493712" cy="320675"/>
            </a:xfrm>
            <a:custGeom>
              <a:avLst/>
              <a:gdLst>
                <a:gd name="T0" fmla="*/ 0 w 622"/>
                <a:gd name="T1" fmla="*/ 2147483647 h 404"/>
                <a:gd name="T2" fmla="*/ 2147483647 w 622"/>
                <a:gd name="T3" fmla="*/ 2147483647 h 404"/>
                <a:gd name="T4" fmla="*/ 2147483647 w 622"/>
                <a:gd name="T5" fmla="*/ 2147483647 h 404"/>
                <a:gd name="T6" fmla="*/ 2147483647 w 622"/>
                <a:gd name="T7" fmla="*/ 2147483647 h 404"/>
                <a:gd name="T8" fmla="*/ 2147483647 w 622"/>
                <a:gd name="T9" fmla="*/ 2147483647 h 404"/>
                <a:gd name="T10" fmla="*/ 2147483647 w 622"/>
                <a:gd name="T11" fmla="*/ 0 h 404"/>
                <a:gd name="T12" fmla="*/ 2147483647 w 622"/>
                <a:gd name="T13" fmla="*/ 2147483647 h 404"/>
                <a:gd name="T14" fmla="*/ 0 w 622"/>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622"/>
                <a:gd name="T25" fmla="*/ 0 h 404"/>
                <a:gd name="T26" fmla="*/ 622 w 622"/>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2" h="404">
                  <a:moveTo>
                    <a:pt x="0" y="239"/>
                  </a:moveTo>
                  <a:lnTo>
                    <a:pt x="58" y="376"/>
                  </a:lnTo>
                  <a:lnTo>
                    <a:pt x="241" y="404"/>
                  </a:lnTo>
                  <a:lnTo>
                    <a:pt x="622" y="274"/>
                  </a:lnTo>
                  <a:lnTo>
                    <a:pt x="602" y="17"/>
                  </a:lnTo>
                  <a:lnTo>
                    <a:pt x="418" y="0"/>
                  </a:lnTo>
                  <a:lnTo>
                    <a:pt x="238" y="150"/>
                  </a:lnTo>
                  <a:lnTo>
                    <a:pt x="0" y="23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37" name="Freeform 144"/>
            <p:cNvSpPr>
              <a:spLocks/>
            </p:cNvSpPr>
            <p:nvPr/>
          </p:nvSpPr>
          <p:spPr bwMode="auto">
            <a:xfrm>
              <a:off x="3543300" y="3771900"/>
              <a:ext cx="1027113" cy="1316038"/>
            </a:xfrm>
            <a:custGeom>
              <a:avLst/>
              <a:gdLst>
                <a:gd name="T0" fmla="*/ 2147483647 w 1294"/>
                <a:gd name="T1" fmla="*/ 2147483647 h 1657"/>
                <a:gd name="T2" fmla="*/ 0 w 1294"/>
                <a:gd name="T3" fmla="*/ 2147483647 h 1657"/>
                <a:gd name="T4" fmla="*/ 2147483647 w 1294"/>
                <a:gd name="T5" fmla="*/ 2147483647 h 1657"/>
                <a:gd name="T6" fmla="*/ 2147483647 w 1294"/>
                <a:gd name="T7" fmla="*/ 2147483647 h 1657"/>
                <a:gd name="T8" fmla="*/ 2147483647 w 1294"/>
                <a:gd name="T9" fmla="*/ 2147483647 h 1657"/>
                <a:gd name="T10" fmla="*/ 2147483647 w 1294"/>
                <a:gd name="T11" fmla="*/ 2147483647 h 1657"/>
                <a:gd name="T12" fmla="*/ 2147483647 w 1294"/>
                <a:gd name="T13" fmla="*/ 2147483647 h 1657"/>
                <a:gd name="T14" fmla="*/ 2147483647 w 1294"/>
                <a:gd name="T15" fmla="*/ 2147483647 h 1657"/>
                <a:gd name="T16" fmla="*/ 2147483647 w 1294"/>
                <a:gd name="T17" fmla="*/ 2147483647 h 1657"/>
                <a:gd name="T18" fmla="*/ 2147483647 w 1294"/>
                <a:gd name="T19" fmla="*/ 2147483647 h 1657"/>
                <a:gd name="T20" fmla="*/ 2147483647 w 1294"/>
                <a:gd name="T21" fmla="*/ 2147483647 h 1657"/>
                <a:gd name="T22" fmla="*/ 2147483647 w 1294"/>
                <a:gd name="T23" fmla="*/ 2147483647 h 1657"/>
                <a:gd name="T24" fmla="*/ 2147483647 w 1294"/>
                <a:gd name="T25" fmla="*/ 2147483647 h 1657"/>
                <a:gd name="T26" fmla="*/ 2147483647 w 1294"/>
                <a:gd name="T27" fmla="*/ 2147483647 h 1657"/>
                <a:gd name="T28" fmla="*/ 2147483647 w 1294"/>
                <a:gd name="T29" fmla="*/ 2147483647 h 1657"/>
                <a:gd name="T30" fmla="*/ 2147483647 w 1294"/>
                <a:gd name="T31" fmla="*/ 2147483647 h 1657"/>
                <a:gd name="T32" fmla="*/ 2147483647 w 1294"/>
                <a:gd name="T33" fmla="*/ 2147483647 h 1657"/>
                <a:gd name="T34" fmla="*/ 2147483647 w 1294"/>
                <a:gd name="T35" fmla="*/ 2147483647 h 1657"/>
                <a:gd name="T36" fmla="*/ 2147483647 w 1294"/>
                <a:gd name="T37" fmla="*/ 2147483647 h 1657"/>
                <a:gd name="T38" fmla="*/ 2147483647 w 1294"/>
                <a:gd name="T39" fmla="*/ 2147483647 h 1657"/>
                <a:gd name="T40" fmla="*/ 2147483647 w 1294"/>
                <a:gd name="T41" fmla="*/ 0 h 1657"/>
                <a:gd name="T42" fmla="*/ 2147483647 w 1294"/>
                <a:gd name="T43" fmla="*/ 2147483647 h 1657"/>
                <a:gd name="T44" fmla="*/ 2147483647 w 1294"/>
                <a:gd name="T45" fmla="*/ 2147483647 h 1657"/>
                <a:gd name="T46" fmla="*/ 2147483647 w 1294"/>
                <a:gd name="T47" fmla="*/ 2147483647 h 1657"/>
                <a:gd name="T48" fmla="*/ 2147483647 w 1294"/>
                <a:gd name="T49" fmla="*/ 2147483647 h 1657"/>
                <a:gd name="T50" fmla="*/ 2147483647 w 1294"/>
                <a:gd name="T51" fmla="*/ 2147483647 h 16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4"/>
                <a:gd name="T79" fmla="*/ 0 h 1657"/>
                <a:gd name="T80" fmla="*/ 1294 w 1294"/>
                <a:gd name="T81" fmla="*/ 1657 h 16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4" h="1657">
                  <a:moveTo>
                    <a:pt x="23" y="955"/>
                  </a:moveTo>
                  <a:lnTo>
                    <a:pt x="0" y="1196"/>
                  </a:lnTo>
                  <a:lnTo>
                    <a:pt x="4" y="1457"/>
                  </a:lnTo>
                  <a:lnTo>
                    <a:pt x="245" y="1657"/>
                  </a:lnTo>
                  <a:lnTo>
                    <a:pt x="464" y="1588"/>
                  </a:lnTo>
                  <a:lnTo>
                    <a:pt x="697" y="1602"/>
                  </a:lnTo>
                  <a:lnTo>
                    <a:pt x="780" y="1315"/>
                  </a:lnTo>
                  <a:lnTo>
                    <a:pt x="1010" y="1085"/>
                  </a:lnTo>
                  <a:lnTo>
                    <a:pt x="977" y="1004"/>
                  </a:lnTo>
                  <a:lnTo>
                    <a:pt x="1121" y="880"/>
                  </a:lnTo>
                  <a:lnTo>
                    <a:pt x="1175" y="689"/>
                  </a:lnTo>
                  <a:lnTo>
                    <a:pt x="1172" y="500"/>
                  </a:lnTo>
                  <a:lnTo>
                    <a:pt x="1288" y="324"/>
                  </a:lnTo>
                  <a:lnTo>
                    <a:pt x="1294" y="176"/>
                  </a:lnTo>
                  <a:lnTo>
                    <a:pt x="1222" y="109"/>
                  </a:lnTo>
                  <a:lnTo>
                    <a:pt x="1189" y="173"/>
                  </a:lnTo>
                  <a:lnTo>
                    <a:pt x="1157" y="174"/>
                  </a:lnTo>
                  <a:lnTo>
                    <a:pt x="1147" y="137"/>
                  </a:lnTo>
                  <a:lnTo>
                    <a:pt x="1074" y="137"/>
                  </a:lnTo>
                  <a:lnTo>
                    <a:pt x="1106" y="54"/>
                  </a:lnTo>
                  <a:lnTo>
                    <a:pt x="1022" y="0"/>
                  </a:lnTo>
                  <a:lnTo>
                    <a:pt x="866" y="435"/>
                  </a:lnTo>
                  <a:lnTo>
                    <a:pt x="568" y="626"/>
                  </a:lnTo>
                  <a:lnTo>
                    <a:pt x="410" y="602"/>
                  </a:lnTo>
                  <a:lnTo>
                    <a:pt x="198" y="792"/>
                  </a:lnTo>
                  <a:lnTo>
                    <a:pt x="23" y="955"/>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38" name="Freeform 145"/>
            <p:cNvSpPr>
              <a:spLocks/>
            </p:cNvSpPr>
            <p:nvPr/>
          </p:nvSpPr>
          <p:spPr bwMode="auto">
            <a:xfrm>
              <a:off x="4176713" y="1906588"/>
              <a:ext cx="588962" cy="971550"/>
            </a:xfrm>
            <a:custGeom>
              <a:avLst/>
              <a:gdLst>
                <a:gd name="T0" fmla="*/ 0 w 741"/>
                <a:gd name="T1" fmla="*/ 2147483647 h 1223"/>
                <a:gd name="T2" fmla="*/ 2147483647 w 741"/>
                <a:gd name="T3" fmla="*/ 2147483647 h 1223"/>
                <a:gd name="T4" fmla="*/ 2147483647 w 741"/>
                <a:gd name="T5" fmla="*/ 2147483647 h 1223"/>
                <a:gd name="T6" fmla="*/ 2147483647 w 741"/>
                <a:gd name="T7" fmla="*/ 0 h 1223"/>
                <a:gd name="T8" fmla="*/ 2147483647 w 741"/>
                <a:gd name="T9" fmla="*/ 2147483647 h 1223"/>
                <a:gd name="T10" fmla="*/ 2147483647 w 741"/>
                <a:gd name="T11" fmla="*/ 2147483647 h 1223"/>
                <a:gd name="T12" fmla="*/ 2147483647 w 741"/>
                <a:gd name="T13" fmla="*/ 2147483647 h 1223"/>
                <a:gd name="T14" fmla="*/ 2147483647 w 741"/>
                <a:gd name="T15" fmla="*/ 2147483647 h 1223"/>
                <a:gd name="T16" fmla="*/ 2147483647 w 741"/>
                <a:gd name="T17" fmla="*/ 2147483647 h 1223"/>
                <a:gd name="T18" fmla="*/ 0 w 741"/>
                <a:gd name="T19" fmla="*/ 2147483647 h 1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1"/>
                <a:gd name="T31" fmla="*/ 0 h 1223"/>
                <a:gd name="T32" fmla="*/ 741 w 741"/>
                <a:gd name="T33" fmla="*/ 1223 h 12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1" h="1223">
                  <a:moveTo>
                    <a:pt x="0" y="689"/>
                  </a:moveTo>
                  <a:lnTo>
                    <a:pt x="43" y="512"/>
                  </a:lnTo>
                  <a:lnTo>
                    <a:pt x="186" y="278"/>
                  </a:lnTo>
                  <a:lnTo>
                    <a:pt x="245" y="0"/>
                  </a:lnTo>
                  <a:lnTo>
                    <a:pt x="719" y="4"/>
                  </a:lnTo>
                  <a:lnTo>
                    <a:pt x="741" y="1223"/>
                  </a:lnTo>
                  <a:lnTo>
                    <a:pt x="377" y="1077"/>
                  </a:lnTo>
                  <a:lnTo>
                    <a:pt x="171" y="1159"/>
                  </a:lnTo>
                  <a:lnTo>
                    <a:pt x="24" y="997"/>
                  </a:lnTo>
                  <a:lnTo>
                    <a:pt x="0" y="68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39" name="Freeform 146"/>
            <p:cNvSpPr>
              <a:spLocks/>
            </p:cNvSpPr>
            <p:nvPr/>
          </p:nvSpPr>
          <p:spPr bwMode="auto">
            <a:xfrm>
              <a:off x="2409825" y="2109788"/>
              <a:ext cx="727075" cy="582612"/>
            </a:xfrm>
            <a:custGeom>
              <a:avLst/>
              <a:gdLst>
                <a:gd name="T0" fmla="*/ 0 w 917"/>
                <a:gd name="T1" fmla="*/ 2147483647 h 735"/>
                <a:gd name="T2" fmla="*/ 2147483647 w 917"/>
                <a:gd name="T3" fmla="*/ 2147483647 h 735"/>
                <a:gd name="T4" fmla="*/ 2147483647 w 917"/>
                <a:gd name="T5" fmla="*/ 2147483647 h 735"/>
                <a:gd name="T6" fmla="*/ 2147483647 w 917"/>
                <a:gd name="T7" fmla="*/ 0 h 735"/>
                <a:gd name="T8" fmla="*/ 2147483647 w 917"/>
                <a:gd name="T9" fmla="*/ 2147483647 h 735"/>
                <a:gd name="T10" fmla="*/ 2147483647 w 917"/>
                <a:gd name="T11" fmla="*/ 2147483647 h 735"/>
                <a:gd name="T12" fmla="*/ 2147483647 w 917"/>
                <a:gd name="T13" fmla="*/ 2147483647 h 735"/>
                <a:gd name="T14" fmla="*/ 2147483647 w 917"/>
                <a:gd name="T15" fmla="*/ 2147483647 h 735"/>
                <a:gd name="T16" fmla="*/ 2147483647 w 917"/>
                <a:gd name="T17" fmla="*/ 2147483647 h 735"/>
                <a:gd name="T18" fmla="*/ 2147483647 w 917"/>
                <a:gd name="T19" fmla="*/ 2147483647 h 735"/>
                <a:gd name="T20" fmla="*/ 2147483647 w 917"/>
                <a:gd name="T21" fmla="*/ 2147483647 h 735"/>
                <a:gd name="T22" fmla="*/ 2147483647 w 917"/>
                <a:gd name="T23" fmla="*/ 2147483647 h 735"/>
                <a:gd name="T24" fmla="*/ 2147483647 w 917"/>
                <a:gd name="T25" fmla="*/ 2147483647 h 735"/>
                <a:gd name="T26" fmla="*/ 2147483647 w 917"/>
                <a:gd name="T27" fmla="*/ 2147483647 h 735"/>
                <a:gd name="T28" fmla="*/ 2147483647 w 917"/>
                <a:gd name="T29" fmla="*/ 2147483647 h 735"/>
                <a:gd name="T30" fmla="*/ 2147483647 w 917"/>
                <a:gd name="T31" fmla="*/ 2147483647 h 735"/>
                <a:gd name="T32" fmla="*/ 2147483647 w 917"/>
                <a:gd name="T33" fmla="*/ 2147483647 h 735"/>
                <a:gd name="T34" fmla="*/ 2147483647 w 917"/>
                <a:gd name="T35" fmla="*/ 2147483647 h 735"/>
                <a:gd name="T36" fmla="*/ 0 w 917"/>
                <a:gd name="T37" fmla="*/ 2147483647 h 7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7"/>
                <a:gd name="T58" fmla="*/ 0 h 735"/>
                <a:gd name="T59" fmla="*/ 917 w 917"/>
                <a:gd name="T60" fmla="*/ 735 h 7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7" h="735">
                  <a:moveTo>
                    <a:pt x="0" y="365"/>
                  </a:moveTo>
                  <a:lnTo>
                    <a:pt x="184" y="151"/>
                  </a:lnTo>
                  <a:lnTo>
                    <a:pt x="267" y="54"/>
                  </a:lnTo>
                  <a:lnTo>
                    <a:pt x="391" y="0"/>
                  </a:lnTo>
                  <a:lnTo>
                    <a:pt x="445" y="96"/>
                  </a:lnTo>
                  <a:lnTo>
                    <a:pt x="523" y="45"/>
                  </a:lnTo>
                  <a:lnTo>
                    <a:pt x="556" y="153"/>
                  </a:lnTo>
                  <a:lnTo>
                    <a:pt x="586" y="151"/>
                  </a:lnTo>
                  <a:lnTo>
                    <a:pt x="606" y="139"/>
                  </a:lnTo>
                  <a:lnTo>
                    <a:pt x="917" y="384"/>
                  </a:lnTo>
                  <a:lnTo>
                    <a:pt x="749" y="463"/>
                  </a:lnTo>
                  <a:lnTo>
                    <a:pt x="452" y="735"/>
                  </a:lnTo>
                  <a:lnTo>
                    <a:pt x="443" y="584"/>
                  </a:lnTo>
                  <a:lnTo>
                    <a:pt x="390" y="557"/>
                  </a:lnTo>
                  <a:lnTo>
                    <a:pt x="357" y="569"/>
                  </a:lnTo>
                  <a:lnTo>
                    <a:pt x="339" y="640"/>
                  </a:lnTo>
                  <a:lnTo>
                    <a:pt x="204" y="639"/>
                  </a:lnTo>
                  <a:lnTo>
                    <a:pt x="184" y="382"/>
                  </a:lnTo>
                  <a:lnTo>
                    <a:pt x="0" y="365"/>
                  </a:lnTo>
                  <a:close/>
                </a:path>
              </a:pathLst>
            </a:custGeom>
            <a:no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40" name="Freeform 147"/>
            <p:cNvSpPr>
              <a:spLocks/>
            </p:cNvSpPr>
            <p:nvPr/>
          </p:nvSpPr>
          <p:spPr bwMode="auto">
            <a:xfrm>
              <a:off x="231775" y="4308475"/>
              <a:ext cx="614363" cy="1096963"/>
            </a:xfrm>
            <a:custGeom>
              <a:avLst/>
              <a:gdLst>
                <a:gd name="T0" fmla="*/ 2147483647 w 775"/>
                <a:gd name="T1" fmla="*/ 2147483647 h 1382"/>
                <a:gd name="T2" fmla="*/ 2147483647 w 775"/>
                <a:gd name="T3" fmla="*/ 2147483647 h 1382"/>
                <a:gd name="T4" fmla="*/ 2147483647 w 775"/>
                <a:gd name="T5" fmla="*/ 0 h 1382"/>
                <a:gd name="T6" fmla="*/ 2147483647 w 775"/>
                <a:gd name="T7" fmla="*/ 2147483647 h 1382"/>
                <a:gd name="T8" fmla="*/ 2147483647 w 775"/>
                <a:gd name="T9" fmla="*/ 2147483647 h 1382"/>
                <a:gd name="T10" fmla="*/ 2147483647 w 775"/>
                <a:gd name="T11" fmla="*/ 2147483647 h 1382"/>
                <a:gd name="T12" fmla="*/ 2147483647 w 775"/>
                <a:gd name="T13" fmla="*/ 2147483647 h 1382"/>
                <a:gd name="T14" fmla="*/ 2147483647 w 775"/>
                <a:gd name="T15" fmla="*/ 2147483647 h 1382"/>
                <a:gd name="T16" fmla="*/ 2147483647 w 775"/>
                <a:gd name="T17" fmla="*/ 2147483647 h 1382"/>
                <a:gd name="T18" fmla="*/ 2147483647 w 775"/>
                <a:gd name="T19" fmla="*/ 2147483647 h 1382"/>
                <a:gd name="T20" fmla="*/ 2147483647 w 775"/>
                <a:gd name="T21" fmla="*/ 2147483647 h 1382"/>
                <a:gd name="T22" fmla="*/ 2147483647 w 775"/>
                <a:gd name="T23" fmla="*/ 2147483647 h 1382"/>
                <a:gd name="T24" fmla="*/ 2147483647 w 775"/>
                <a:gd name="T25" fmla="*/ 2147483647 h 1382"/>
                <a:gd name="T26" fmla="*/ 2147483647 w 775"/>
                <a:gd name="T27" fmla="*/ 2147483647 h 1382"/>
                <a:gd name="T28" fmla="*/ 2147483647 w 775"/>
                <a:gd name="T29" fmla="*/ 2147483647 h 1382"/>
                <a:gd name="T30" fmla="*/ 2147483647 w 775"/>
                <a:gd name="T31" fmla="*/ 2147483647 h 1382"/>
                <a:gd name="T32" fmla="*/ 2147483647 w 775"/>
                <a:gd name="T33" fmla="*/ 2147483647 h 1382"/>
                <a:gd name="T34" fmla="*/ 0 w 775"/>
                <a:gd name="T35" fmla="*/ 2147483647 h 1382"/>
                <a:gd name="T36" fmla="*/ 2147483647 w 775"/>
                <a:gd name="T37" fmla="*/ 2147483647 h 1382"/>
                <a:gd name="T38" fmla="*/ 2147483647 w 775"/>
                <a:gd name="T39" fmla="*/ 2147483647 h 1382"/>
                <a:gd name="T40" fmla="*/ 2147483647 w 775"/>
                <a:gd name="T41" fmla="*/ 2147483647 h 13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5"/>
                <a:gd name="T64" fmla="*/ 0 h 1382"/>
                <a:gd name="T65" fmla="*/ 775 w 775"/>
                <a:gd name="T66" fmla="*/ 1382 h 13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5" h="1382">
                  <a:moveTo>
                    <a:pt x="75" y="171"/>
                  </a:moveTo>
                  <a:lnTo>
                    <a:pt x="109" y="10"/>
                  </a:lnTo>
                  <a:lnTo>
                    <a:pt x="247" y="0"/>
                  </a:lnTo>
                  <a:lnTo>
                    <a:pt x="512" y="275"/>
                  </a:lnTo>
                  <a:lnTo>
                    <a:pt x="617" y="292"/>
                  </a:lnTo>
                  <a:lnTo>
                    <a:pt x="616" y="439"/>
                  </a:lnTo>
                  <a:lnTo>
                    <a:pt x="626" y="465"/>
                  </a:lnTo>
                  <a:lnTo>
                    <a:pt x="669" y="480"/>
                  </a:lnTo>
                  <a:lnTo>
                    <a:pt x="631" y="709"/>
                  </a:lnTo>
                  <a:lnTo>
                    <a:pt x="775" y="946"/>
                  </a:lnTo>
                  <a:lnTo>
                    <a:pt x="580" y="1167"/>
                  </a:lnTo>
                  <a:lnTo>
                    <a:pt x="367" y="1382"/>
                  </a:lnTo>
                  <a:lnTo>
                    <a:pt x="347" y="1271"/>
                  </a:lnTo>
                  <a:lnTo>
                    <a:pt x="275" y="1245"/>
                  </a:lnTo>
                  <a:lnTo>
                    <a:pt x="243" y="1178"/>
                  </a:lnTo>
                  <a:lnTo>
                    <a:pt x="253" y="1043"/>
                  </a:lnTo>
                  <a:lnTo>
                    <a:pt x="9" y="715"/>
                  </a:lnTo>
                  <a:lnTo>
                    <a:pt x="0" y="656"/>
                  </a:lnTo>
                  <a:lnTo>
                    <a:pt x="75" y="576"/>
                  </a:lnTo>
                  <a:lnTo>
                    <a:pt x="90" y="417"/>
                  </a:lnTo>
                  <a:lnTo>
                    <a:pt x="75" y="171"/>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41" name="Freeform 148"/>
            <p:cNvSpPr>
              <a:spLocks/>
            </p:cNvSpPr>
            <p:nvPr/>
          </p:nvSpPr>
          <p:spPr bwMode="auto">
            <a:xfrm>
              <a:off x="2720975" y="1897063"/>
              <a:ext cx="760413" cy="566737"/>
            </a:xfrm>
            <a:custGeom>
              <a:avLst/>
              <a:gdLst>
                <a:gd name="T0" fmla="*/ 0 w 960"/>
                <a:gd name="T1" fmla="*/ 2147483647 h 715"/>
                <a:gd name="T2" fmla="*/ 2147483647 w 960"/>
                <a:gd name="T3" fmla="*/ 2147483647 h 715"/>
                <a:gd name="T4" fmla="*/ 2147483647 w 960"/>
                <a:gd name="T5" fmla="*/ 0 h 715"/>
                <a:gd name="T6" fmla="*/ 2147483647 w 960"/>
                <a:gd name="T7" fmla="*/ 2147483647 h 715"/>
                <a:gd name="T8" fmla="*/ 2147483647 w 960"/>
                <a:gd name="T9" fmla="*/ 2147483647 h 715"/>
                <a:gd name="T10" fmla="*/ 2147483647 w 960"/>
                <a:gd name="T11" fmla="*/ 2147483647 h 715"/>
                <a:gd name="T12" fmla="*/ 2147483647 w 960"/>
                <a:gd name="T13" fmla="*/ 2147483647 h 715"/>
                <a:gd name="T14" fmla="*/ 2147483647 w 960"/>
                <a:gd name="T15" fmla="*/ 2147483647 h 715"/>
                <a:gd name="T16" fmla="*/ 2147483647 w 960"/>
                <a:gd name="T17" fmla="*/ 2147483647 h 715"/>
                <a:gd name="T18" fmla="*/ 2147483647 w 960"/>
                <a:gd name="T19" fmla="*/ 2147483647 h 715"/>
                <a:gd name="T20" fmla="*/ 2147483647 w 960"/>
                <a:gd name="T21" fmla="*/ 2147483647 h 715"/>
                <a:gd name="T22" fmla="*/ 2147483647 w 960"/>
                <a:gd name="T23" fmla="*/ 2147483647 h 715"/>
                <a:gd name="T24" fmla="*/ 2147483647 w 960"/>
                <a:gd name="T25" fmla="*/ 2147483647 h 715"/>
                <a:gd name="T26" fmla="*/ 2147483647 w 960"/>
                <a:gd name="T27" fmla="*/ 2147483647 h 715"/>
                <a:gd name="T28" fmla="*/ 2147483647 w 960"/>
                <a:gd name="T29" fmla="*/ 2147483647 h 715"/>
                <a:gd name="T30" fmla="*/ 2147483647 w 960"/>
                <a:gd name="T31" fmla="*/ 2147483647 h 715"/>
                <a:gd name="T32" fmla="*/ 2147483647 w 960"/>
                <a:gd name="T33" fmla="*/ 2147483647 h 715"/>
                <a:gd name="T34" fmla="*/ 2147483647 w 960"/>
                <a:gd name="T35" fmla="*/ 2147483647 h 715"/>
                <a:gd name="T36" fmla="*/ 2147483647 w 960"/>
                <a:gd name="T37" fmla="*/ 2147483647 h 715"/>
                <a:gd name="T38" fmla="*/ 0 w 960"/>
                <a:gd name="T39" fmla="*/ 2147483647 h 7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0"/>
                <a:gd name="T61" fmla="*/ 0 h 715"/>
                <a:gd name="T62" fmla="*/ 960 w 960"/>
                <a:gd name="T63" fmla="*/ 715 h 7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0" h="715">
                  <a:moveTo>
                    <a:pt x="0" y="267"/>
                  </a:moveTo>
                  <a:lnTo>
                    <a:pt x="63" y="229"/>
                  </a:lnTo>
                  <a:lnTo>
                    <a:pt x="144" y="0"/>
                  </a:lnTo>
                  <a:lnTo>
                    <a:pt x="721" y="26"/>
                  </a:lnTo>
                  <a:lnTo>
                    <a:pt x="915" y="25"/>
                  </a:lnTo>
                  <a:lnTo>
                    <a:pt x="960" y="217"/>
                  </a:lnTo>
                  <a:lnTo>
                    <a:pt x="873" y="246"/>
                  </a:lnTo>
                  <a:lnTo>
                    <a:pt x="876" y="326"/>
                  </a:lnTo>
                  <a:lnTo>
                    <a:pt x="793" y="340"/>
                  </a:lnTo>
                  <a:lnTo>
                    <a:pt x="770" y="419"/>
                  </a:lnTo>
                  <a:lnTo>
                    <a:pt x="822" y="642"/>
                  </a:lnTo>
                  <a:lnTo>
                    <a:pt x="772" y="621"/>
                  </a:lnTo>
                  <a:lnTo>
                    <a:pt x="680" y="715"/>
                  </a:lnTo>
                  <a:lnTo>
                    <a:pt x="526" y="651"/>
                  </a:lnTo>
                  <a:lnTo>
                    <a:pt x="215" y="406"/>
                  </a:lnTo>
                  <a:lnTo>
                    <a:pt x="195" y="418"/>
                  </a:lnTo>
                  <a:lnTo>
                    <a:pt x="165" y="420"/>
                  </a:lnTo>
                  <a:lnTo>
                    <a:pt x="132" y="312"/>
                  </a:lnTo>
                  <a:lnTo>
                    <a:pt x="54" y="363"/>
                  </a:lnTo>
                  <a:lnTo>
                    <a:pt x="0" y="267"/>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42" name="Freeform 149"/>
            <p:cNvSpPr>
              <a:spLocks/>
            </p:cNvSpPr>
            <p:nvPr/>
          </p:nvSpPr>
          <p:spPr bwMode="auto">
            <a:xfrm>
              <a:off x="1514475" y="2484438"/>
              <a:ext cx="755650" cy="728662"/>
            </a:xfrm>
            <a:custGeom>
              <a:avLst/>
              <a:gdLst>
                <a:gd name="T0" fmla="*/ 2147483647 w 951"/>
                <a:gd name="T1" fmla="*/ 2147483647 h 917"/>
                <a:gd name="T2" fmla="*/ 0 w 951"/>
                <a:gd name="T3" fmla="*/ 2147483647 h 917"/>
                <a:gd name="T4" fmla="*/ 2147483647 w 951"/>
                <a:gd name="T5" fmla="*/ 2147483647 h 917"/>
                <a:gd name="T6" fmla="*/ 2147483647 w 951"/>
                <a:gd name="T7" fmla="*/ 2147483647 h 917"/>
                <a:gd name="T8" fmla="*/ 2147483647 w 951"/>
                <a:gd name="T9" fmla="*/ 2147483647 h 917"/>
                <a:gd name="T10" fmla="*/ 2147483647 w 951"/>
                <a:gd name="T11" fmla="*/ 2147483647 h 917"/>
                <a:gd name="T12" fmla="*/ 2147483647 w 951"/>
                <a:gd name="T13" fmla="*/ 2147483647 h 917"/>
                <a:gd name="T14" fmla="*/ 2147483647 w 951"/>
                <a:gd name="T15" fmla="*/ 2147483647 h 917"/>
                <a:gd name="T16" fmla="*/ 2147483647 w 951"/>
                <a:gd name="T17" fmla="*/ 2147483647 h 917"/>
                <a:gd name="T18" fmla="*/ 2147483647 w 951"/>
                <a:gd name="T19" fmla="*/ 0 h 917"/>
                <a:gd name="T20" fmla="*/ 2147483647 w 951"/>
                <a:gd name="T21" fmla="*/ 2147483647 h 917"/>
                <a:gd name="T22" fmla="*/ 2147483647 w 951"/>
                <a:gd name="T23" fmla="*/ 2147483647 h 917"/>
                <a:gd name="T24" fmla="*/ 2147483647 w 951"/>
                <a:gd name="T25" fmla="*/ 2147483647 h 917"/>
                <a:gd name="T26" fmla="*/ 2147483647 w 951"/>
                <a:gd name="T27" fmla="*/ 2147483647 h 917"/>
                <a:gd name="T28" fmla="*/ 2147483647 w 951"/>
                <a:gd name="T29" fmla="*/ 2147483647 h 917"/>
                <a:gd name="T30" fmla="*/ 2147483647 w 951"/>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1"/>
                <a:gd name="T49" fmla="*/ 0 h 917"/>
                <a:gd name="T50" fmla="*/ 951 w 951"/>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1" h="917">
                  <a:moveTo>
                    <a:pt x="12" y="533"/>
                  </a:moveTo>
                  <a:lnTo>
                    <a:pt x="0" y="710"/>
                  </a:lnTo>
                  <a:lnTo>
                    <a:pt x="311" y="917"/>
                  </a:lnTo>
                  <a:lnTo>
                    <a:pt x="615" y="663"/>
                  </a:lnTo>
                  <a:lnTo>
                    <a:pt x="809" y="556"/>
                  </a:lnTo>
                  <a:lnTo>
                    <a:pt x="864" y="381"/>
                  </a:lnTo>
                  <a:lnTo>
                    <a:pt x="951" y="296"/>
                  </a:lnTo>
                  <a:lnTo>
                    <a:pt x="768" y="268"/>
                  </a:lnTo>
                  <a:lnTo>
                    <a:pt x="710" y="131"/>
                  </a:lnTo>
                  <a:lnTo>
                    <a:pt x="554" y="0"/>
                  </a:lnTo>
                  <a:lnTo>
                    <a:pt x="495" y="23"/>
                  </a:lnTo>
                  <a:lnTo>
                    <a:pt x="370" y="142"/>
                  </a:lnTo>
                  <a:lnTo>
                    <a:pt x="307" y="319"/>
                  </a:lnTo>
                  <a:lnTo>
                    <a:pt x="170" y="306"/>
                  </a:lnTo>
                  <a:lnTo>
                    <a:pt x="43" y="452"/>
                  </a:lnTo>
                  <a:lnTo>
                    <a:pt x="12" y="533"/>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43" name="Freeform 150"/>
            <p:cNvSpPr>
              <a:spLocks/>
            </p:cNvSpPr>
            <p:nvPr/>
          </p:nvSpPr>
          <p:spPr bwMode="auto">
            <a:xfrm>
              <a:off x="3705225" y="2698750"/>
              <a:ext cx="608013" cy="657225"/>
            </a:xfrm>
            <a:custGeom>
              <a:avLst/>
              <a:gdLst>
                <a:gd name="T0" fmla="*/ 2147483647 w 766"/>
                <a:gd name="T1" fmla="*/ 2147483647 h 830"/>
                <a:gd name="T2" fmla="*/ 0 w 766"/>
                <a:gd name="T3" fmla="*/ 2147483647 h 830"/>
                <a:gd name="T4" fmla="*/ 2147483647 w 766"/>
                <a:gd name="T5" fmla="*/ 2147483647 h 830"/>
                <a:gd name="T6" fmla="*/ 2147483647 w 766"/>
                <a:gd name="T7" fmla="*/ 2147483647 h 830"/>
                <a:gd name="T8" fmla="*/ 2147483647 w 766"/>
                <a:gd name="T9" fmla="*/ 2147483647 h 830"/>
                <a:gd name="T10" fmla="*/ 2147483647 w 766"/>
                <a:gd name="T11" fmla="*/ 2147483647 h 830"/>
                <a:gd name="T12" fmla="*/ 2147483647 w 766"/>
                <a:gd name="T13" fmla="*/ 2147483647 h 830"/>
                <a:gd name="T14" fmla="*/ 2147483647 w 766"/>
                <a:gd name="T15" fmla="*/ 2147483647 h 830"/>
                <a:gd name="T16" fmla="*/ 2147483647 w 766"/>
                <a:gd name="T17" fmla="*/ 2147483647 h 830"/>
                <a:gd name="T18" fmla="*/ 2147483647 w 766"/>
                <a:gd name="T19" fmla="*/ 2147483647 h 830"/>
                <a:gd name="T20" fmla="*/ 2147483647 w 766"/>
                <a:gd name="T21" fmla="*/ 0 h 830"/>
                <a:gd name="T22" fmla="*/ 2147483647 w 766"/>
                <a:gd name="T23" fmla="*/ 2147483647 h 830"/>
                <a:gd name="T24" fmla="*/ 2147483647 w 766"/>
                <a:gd name="T25" fmla="*/ 2147483647 h 830"/>
                <a:gd name="T26" fmla="*/ 2147483647 w 766"/>
                <a:gd name="T27" fmla="*/ 2147483647 h 8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830"/>
                <a:gd name="T44" fmla="*/ 766 w 766"/>
                <a:gd name="T45" fmla="*/ 830 h 8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830">
                  <a:moveTo>
                    <a:pt x="1" y="331"/>
                  </a:moveTo>
                  <a:lnTo>
                    <a:pt x="0" y="456"/>
                  </a:lnTo>
                  <a:lnTo>
                    <a:pt x="146" y="533"/>
                  </a:lnTo>
                  <a:lnTo>
                    <a:pt x="190" y="626"/>
                  </a:lnTo>
                  <a:lnTo>
                    <a:pt x="315" y="658"/>
                  </a:lnTo>
                  <a:lnTo>
                    <a:pt x="281" y="830"/>
                  </a:lnTo>
                  <a:lnTo>
                    <a:pt x="613" y="787"/>
                  </a:lnTo>
                  <a:lnTo>
                    <a:pt x="695" y="502"/>
                  </a:lnTo>
                  <a:lnTo>
                    <a:pt x="759" y="461"/>
                  </a:lnTo>
                  <a:lnTo>
                    <a:pt x="766" y="162"/>
                  </a:lnTo>
                  <a:lnTo>
                    <a:pt x="619" y="0"/>
                  </a:lnTo>
                  <a:lnTo>
                    <a:pt x="372" y="137"/>
                  </a:lnTo>
                  <a:lnTo>
                    <a:pt x="114" y="156"/>
                  </a:lnTo>
                  <a:lnTo>
                    <a:pt x="1" y="331"/>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44" name="Freeform 151"/>
            <p:cNvSpPr>
              <a:spLocks/>
            </p:cNvSpPr>
            <p:nvPr/>
          </p:nvSpPr>
          <p:spPr bwMode="auto">
            <a:xfrm>
              <a:off x="2724150" y="2414588"/>
              <a:ext cx="536575" cy="688975"/>
            </a:xfrm>
            <a:custGeom>
              <a:avLst/>
              <a:gdLst>
                <a:gd name="T0" fmla="*/ 0 w 675"/>
                <a:gd name="T1" fmla="*/ 2147483647 h 870"/>
                <a:gd name="T2" fmla="*/ 2147483647 w 675"/>
                <a:gd name="T3" fmla="*/ 2147483647 h 870"/>
                <a:gd name="T4" fmla="*/ 2147483647 w 675"/>
                <a:gd name="T5" fmla="*/ 2147483647 h 870"/>
                <a:gd name="T6" fmla="*/ 2147483647 w 675"/>
                <a:gd name="T7" fmla="*/ 0 h 870"/>
                <a:gd name="T8" fmla="*/ 2147483647 w 675"/>
                <a:gd name="T9" fmla="*/ 2147483647 h 870"/>
                <a:gd name="T10" fmla="*/ 2147483647 w 675"/>
                <a:gd name="T11" fmla="*/ 2147483647 h 870"/>
                <a:gd name="T12" fmla="*/ 2147483647 w 675"/>
                <a:gd name="T13" fmla="*/ 2147483647 h 870"/>
                <a:gd name="T14" fmla="*/ 2147483647 w 675"/>
                <a:gd name="T15" fmla="*/ 2147483647 h 870"/>
                <a:gd name="T16" fmla="*/ 2147483647 w 675"/>
                <a:gd name="T17" fmla="*/ 2147483647 h 870"/>
                <a:gd name="T18" fmla="*/ 2147483647 w 675"/>
                <a:gd name="T19" fmla="*/ 2147483647 h 870"/>
                <a:gd name="T20" fmla="*/ 2147483647 w 675"/>
                <a:gd name="T21" fmla="*/ 2147483647 h 870"/>
                <a:gd name="T22" fmla="*/ 2147483647 w 675"/>
                <a:gd name="T23" fmla="*/ 2147483647 h 870"/>
                <a:gd name="T24" fmla="*/ 2147483647 w 675"/>
                <a:gd name="T25" fmla="*/ 2147483647 h 870"/>
                <a:gd name="T26" fmla="*/ 2147483647 w 675"/>
                <a:gd name="T27" fmla="*/ 2147483647 h 870"/>
                <a:gd name="T28" fmla="*/ 0 w 675"/>
                <a:gd name="T29" fmla="*/ 2147483647 h 8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870"/>
                <a:gd name="T47" fmla="*/ 675 w 675"/>
                <a:gd name="T48" fmla="*/ 870 h 8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870">
                  <a:moveTo>
                    <a:pt x="0" y="433"/>
                  </a:moveTo>
                  <a:lnTo>
                    <a:pt x="56" y="351"/>
                  </a:lnTo>
                  <a:lnTo>
                    <a:pt x="353" y="79"/>
                  </a:lnTo>
                  <a:lnTo>
                    <a:pt x="521" y="0"/>
                  </a:lnTo>
                  <a:lnTo>
                    <a:pt x="675" y="64"/>
                  </a:lnTo>
                  <a:lnTo>
                    <a:pt x="663" y="244"/>
                  </a:lnTo>
                  <a:lnTo>
                    <a:pt x="562" y="376"/>
                  </a:lnTo>
                  <a:lnTo>
                    <a:pt x="674" y="609"/>
                  </a:lnTo>
                  <a:lnTo>
                    <a:pt x="581" y="647"/>
                  </a:lnTo>
                  <a:lnTo>
                    <a:pt x="573" y="703"/>
                  </a:lnTo>
                  <a:lnTo>
                    <a:pt x="480" y="745"/>
                  </a:lnTo>
                  <a:lnTo>
                    <a:pt x="385" y="870"/>
                  </a:lnTo>
                  <a:lnTo>
                    <a:pt x="311" y="852"/>
                  </a:lnTo>
                  <a:lnTo>
                    <a:pt x="177" y="821"/>
                  </a:lnTo>
                  <a:lnTo>
                    <a:pt x="0" y="433"/>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45" name="Freeform 152"/>
            <p:cNvSpPr>
              <a:spLocks/>
            </p:cNvSpPr>
            <p:nvPr/>
          </p:nvSpPr>
          <p:spPr bwMode="auto">
            <a:xfrm>
              <a:off x="2046288" y="4641850"/>
              <a:ext cx="912812" cy="842963"/>
            </a:xfrm>
            <a:custGeom>
              <a:avLst/>
              <a:gdLst>
                <a:gd name="T0" fmla="*/ 0 w 1150"/>
                <a:gd name="T1" fmla="*/ 2147483647 h 1063"/>
                <a:gd name="T2" fmla="*/ 2147483647 w 1150"/>
                <a:gd name="T3" fmla="*/ 2147483647 h 1063"/>
                <a:gd name="T4" fmla="*/ 2147483647 w 1150"/>
                <a:gd name="T5" fmla="*/ 0 h 1063"/>
                <a:gd name="T6" fmla="*/ 2147483647 w 1150"/>
                <a:gd name="T7" fmla="*/ 2147483647 h 1063"/>
                <a:gd name="T8" fmla="*/ 2147483647 w 1150"/>
                <a:gd name="T9" fmla="*/ 2147483647 h 1063"/>
                <a:gd name="T10" fmla="*/ 2147483647 w 1150"/>
                <a:gd name="T11" fmla="*/ 2147483647 h 1063"/>
                <a:gd name="T12" fmla="*/ 2147483647 w 1150"/>
                <a:gd name="T13" fmla="*/ 2147483647 h 1063"/>
                <a:gd name="T14" fmla="*/ 2147483647 w 1150"/>
                <a:gd name="T15" fmla="*/ 2147483647 h 1063"/>
                <a:gd name="T16" fmla="*/ 2147483647 w 1150"/>
                <a:gd name="T17" fmla="*/ 2147483647 h 1063"/>
                <a:gd name="T18" fmla="*/ 2147483647 w 1150"/>
                <a:gd name="T19" fmla="*/ 2147483647 h 1063"/>
                <a:gd name="T20" fmla="*/ 2147483647 w 1150"/>
                <a:gd name="T21" fmla="*/ 2147483647 h 1063"/>
                <a:gd name="T22" fmla="*/ 2147483647 w 1150"/>
                <a:gd name="T23" fmla="*/ 2147483647 h 1063"/>
                <a:gd name="T24" fmla="*/ 2147483647 w 1150"/>
                <a:gd name="T25" fmla="*/ 2147483647 h 1063"/>
                <a:gd name="T26" fmla="*/ 2147483647 w 1150"/>
                <a:gd name="T27" fmla="*/ 2147483647 h 1063"/>
                <a:gd name="T28" fmla="*/ 2147483647 w 1150"/>
                <a:gd name="T29" fmla="*/ 2147483647 h 1063"/>
                <a:gd name="T30" fmla="*/ 2147483647 w 1150"/>
                <a:gd name="T31" fmla="*/ 2147483647 h 1063"/>
                <a:gd name="T32" fmla="*/ 2147483647 w 1150"/>
                <a:gd name="T33" fmla="*/ 2147483647 h 1063"/>
                <a:gd name="T34" fmla="*/ 2147483647 w 1150"/>
                <a:gd name="T35" fmla="*/ 2147483647 h 1063"/>
                <a:gd name="T36" fmla="*/ 2147483647 w 1150"/>
                <a:gd name="T37" fmla="*/ 2147483647 h 1063"/>
                <a:gd name="T38" fmla="*/ 2147483647 w 1150"/>
                <a:gd name="T39" fmla="*/ 2147483647 h 1063"/>
                <a:gd name="T40" fmla="*/ 2147483647 w 1150"/>
                <a:gd name="T41" fmla="*/ 2147483647 h 1063"/>
                <a:gd name="T42" fmla="*/ 2147483647 w 1150"/>
                <a:gd name="T43" fmla="*/ 2147483647 h 1063"/>
                <a:gd name="T44" fmla="*/ 2147483647 w 1150"/>
                <a:gd name="T45" fmla="*/ 2147483647 h 1063"/>
                <a:gd name="T46" fmla="*/ 2147483647 w 1150"/>
                <a:gd name="T47" fmla="*/ 2147483647 h 1063"/>
                <a:gd name="T48" fmla="*/ 2147483647 w 1150"/>
                <a:gd name="T49" fmla="*/ 2147483647 h 1063"/>
                <a:gd name="T50" fmla="*/ 2147483647 w 1150"/>
                <a:gd name="T51" fmla="*/ 2147483647 h 1063"/>
                <a:gd name="T52" fmla="*/ 2147483647 w 1150"/>
                <a:gd name="T53" fmla="*/ 2147483647 h 1063"/>
                <a:gd name="T54" fmla="*/ 0 w 1150"/>
                <a:gd name="T55" fmla="*/ 2147483647 h 10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50"/>
                <a:gd name="T85" fmla="*/ 0 h 1063"/>
                <a:gd name="T86" fmla="*/ 1150 w 1150"/>
                <a:gd name="T87" fmla="*/ 1063 h 10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50" h="1063">
                  <a:moveTo>
                    <a:pt x="0" y="718"/>
                  </a:moveTo>
                  <a:lnTo>
                    <a:pt x="109" y="229"/>
                  </a:lnTo>
                  <a:lnTo>
                    <a:pt x="281" y="0"/>
                  </a:lnTo>
                  <a:lnTo>
                    <a:pt x="551" y="166"/>
                  </a:lnTo>
                  <a:lnTo>
                    <a:pt x="636" y="85"/>
                  </a:lnTo>
                  <a:lnTo>
                    <a:pt x="667" y="151"/>
                  </a:lnTo>
                  <a:lnTo>
                    <a:pt x="690" y="112"/>
                  </a:lnTo>
                  <a:lnTo>
                    <a:pt x="740" y="126"/>
                  </a:lnTo>
                  <a:lnTo>
                    <a:pt x="792" y="170"/>
                  </a:lnTo>
                  <a:lnTo>
                    <a:pt x="774" y="222"/>
                  </a:lnTo>
                  <a:lnTo>
                    <a:pt x="833" y="331"/>
                  </a:lnTo>
                  <a:lnTo>
                    <a:pt x="898" y="328"/>
                  </a:lnTo>
                  <a:lnTo>
                    <a:pt x="909" y="386"/>
                  </a:lnTo>
                  <a:lnTo>
                    <a:pt x="930" y="522"/>
                  </a:lnTo>
                  <a:lnTo>
                    <a:pt x="1056" y="509"/>
                  </a:lnTo>
                  <a:lnTo>
                    <a:pt x="1012" y="561"/>
                  </a:lnTo>
                  <a:lnTo>
                    <a:pt x="1105" y="697"/>
                  </a:lnTo>
                  <a:lnTo>
                    <a:pt x="1023" y="792"/>
                  </a:lnTo>
                  <a:lnTo>
                    <a:pt x="1150" y="965"/>
                  </a:lnTo>
                  <a:lnTo>
                    <a:pt x="1097" y="980"/>
                  </a:lnTo>
                  <a:lnTo>
                    <a:pt x="780" y="1063"/>
                  </a:lnTo>
                  <a:lnTo>
                    <a:pt x="571" y="1037"/>
                  </a:lnTo>
                  <a:lnTo>
                    <a:pt x="578" y="979"/>
                  </a:lnTo>
                  <a:lnTo>
                    <a:pt x="519" y="979"/>
                  </a:lnTo>
                  <a:lnTo>
                    <a:pt x="547" y="939"/>
                  </a:lnTo>
                  <a:lnTo>
                    <a:pt x="149" y="907"/>
                  </a:lnTo>
                  <a:lnTo>
                    <a:pt x="149" y="731"/>
                  </a:lnTo>
                  <a:lnTo>
                    <a:pt x="0" y="718"/>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46" name="Freeform 153"/>
            <p:cNvSpPr>
              <a:spLocks/>
            </p:cNvSpPr>
            <p:nvPr/>
          </p:nvSpPr>
          <p:spPr bwMode="auto">
            <a:xfrm>
              <a:off x="3170238" y="2389188"/>
              <a:ext cx="625475" cy="679450"/>
            </a:xfrm>
            <a:custGeom>
              <a:avLst/>
              <a:gdLst>
                <a:gd name="T0" fmla="*/ 0 w 787"/>
                <a:gd name="T1" fmla="*/ 2147483647 h 856"/>
                <a:gd name="T2" fmla="*/ 2147483647 w 787"/>
                <a:gd name="T3" fmla="*/ 2147483647 h 856"/>
                <a:gd name="T4" fmla="*/ 2147483647 w 787"/>
                <a:gd name="T5" fmla="*/ 2147483647 h 856"/>
                <a:gd name="T6" fmla="*/ 2147483647 w 787"/>
                <a:gd name="T7" fmla="*/ 0 h 856"/>
                <a:gd name="T8" fmla="*/ 2147483647 w 787"/>
                <a:gd name="T9" fmla="*/ 2147483647 h 856"/>
                <a:gd name="T10" fmla="*/ 2147483647 w 787"/>
                <a:gd name="T11" fmla="*/ 2147483647 h 856"/>
                <a:gd name="T12" fmla="*/ 2147483647 w 787"/>
                <a:gd name="T13" fmla="*/ 2147483647 h 856"/>
                <a:gd name="T14" fmla="*/ 2147483647 w 787"/>
                <a:gd name="T15" fmla="*/ 2147483647 h 856"/>
                <a:gd name="T16" fmla="*/ 2147483647 w 787"/>
                <a:gd name="T17" fmla="*/ 2147483647 h 856"/>
                <a:gd name="T18" fmla="*/ 2147483647 w 787"/>
                <a:gd name="T19" fmla="*/ 2147483647 h 856"/>
                <a:gd name="T20" fmla="*/ 2147483647 w 787"/>
                <a:gd name="T21" fmla="*/ 2147483647 h 856"/>
                <a:gd name="T22" fmla="*/ 2147483647 w 787"/>
                <a:gd name="T23" fmla="*/ 2147483647 h 856"/>
                <a:gd name="T24" fmla="*/ 2147483647 w 787"/>
                <a:gd name="T25" fmla="*/ 2147483647 h 856"/>
                <a:gd name="T26" fmla="*/ 2147483647 w 787"/>
                <a:gd name="T27" fmla="*/ 2147483647 h 856"/>
                <a:gd name="T28" fmla="*/ 2147483647 w 787"/>
                <a:gd name="T29" fmla="*/ 2147483647 h 856"/>
                <a:gd name="T30" fmla="*/ 0 w 787"/>
                <a:gd name="T31" fmla="*/ 2147483647 h 8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7"/>
                <a:gd name="T49" fmla="*/ 0 h 856"/>
                <a:gd name="T50" fmla="*/ 787 w 787"/>
                <a:gd name="T51" fmla="*/ 856 h 8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7" h="856">
                  <a:moveTo>
                    <a:pt x="0" y="406"/>
                  </a:moveTo>
                  <a:lnTo>
                    <a:pt x="101" y="274"/>
                  </a:lnTo>
                  <a:lnTo>
                    <a:pt x="113" y="94"/>
                  </a:lnTo>
                  <a:lnTo>
                    <a:pt x="205" y="0"/>
                  </a:lnTo>
                  <a:lnTo>
                    <a:pt x="255" y="21"/>
                  </a:lnTo>
                  <a:lnTo>
                    <a:pt x="537" y="68"/>
                  </a:lnTo>
                  <a:lnTo>
                    <a:pt x="713" y="169"/>
                  </a:lnTo>
                  <a:lnTo>
                    <a:pt x="727" y="473"/>
                  </a:lnTo>
                  <a:lnTo>
                    <a:pt x="787" y="544"/>
                  </a:lnTo>
                  <a:lnTo>
                    <a:pt x="674" y="719"/>
                  </a:lnTo>
                  <a:lnTo>
                    <a:pt x="673" y="844"/>
                  </a:lnTo>
                  <a:lnTo>
                    <a:pt x="548" y="856"/>
                  </a:lnTo>
                  <a:lnTo>
                    <a:pt x="11" y="733"/>
                  </a:lnTo>
                  <a:lnTo>
                    <a:pt x="19" y="677"/>
                  </a:lnTo>
                  <a:lnTo>
                    <a:pt x="112" y="639"/>
                  </a:lnTo>
                  <a:lnTo>
                    <a:pt x="0" y="406"/>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47" name="Freeform 154"/>
            <p:cNvSpPr>
              <a:spLocks/>
            </p:cNvSpPr>
            <p:nvPr/>
          </p:nvSpPr>
          <p:spPr bwMode="auto">
            <a:xfrm>
              <a:off x="1270000" y="3949700"/>
              <a:ext cx="1060450" cy="1262063"/>
            </a:xfrm>
            <a:custGeom>
              <a:avLst/>
              <a:gdLst>
                <a:gd name="T0" fmla="*/ 0 w 1338"/>
                <a:gd name="T1" fmla="*/ 2147483647 h 1590"/>
                <a:gd name="T2" fmla="*/ 2147483647 w 1338"/>
                <a:gd name="T3" fmla="*/ 2147483647 h 1590"/>
                <a:gd name="T4" fmla="*/ 2147483647 w 1338"/>
                <a:gd name="T5" fmla="*/ 2147483647 h 1590"/>
                <a:gd name="T6" fmla="*/ 2147483647 w 1338"/>
                <a:gd name="T7" fmla="*/ 2147483647 h 1590"/>
                <a:gd name="T8" fmla="*/ 2147483647 w 1338"/>
                <a:gd name="T9" fmla="*/ 2147483647 h 1590"/>
                <a:gd name="T10" fmla="*/ 2147483647 w 1338"/>
                <a:gd name="T11" fmla="*/ 0 h 1590"/>
                <a:gd name="T12" fmla="*/ 2147483647 w 1338"/>
                <a:gd name="T13" fmla="*/ 2147483647 h 1590"/>
                <a:gd name="T14" fmla="*/ 2147483647 w 1338"/>
                <a:gd name="T15" fmla="*/ 2147483647 h 1590"/>
                <a:gd name="T16" fmla="*/ 2147483647 w 1338"/>
                <a:gd name="T17" fmla="*/ 2147483647 h 1590"/>
                <a:gd name="T18" fmla="*/ 2147483647 w 1338"/>
                <a:gd name="T19" fmla="*/ 2147483647 h 1590"/>
                <a:gd name="T20" fmla="*/ 2147483647 w 1338"/>
                <a:gd name="T21" fmla="*/ 2147483647 h 1590"/>
                <a:gd name="T22" fmla="*/ 2147483647 w 1338"/>
                <a:gd name="T23" fmla="*/ 2147483647 h 1590"/>
                <a:gd name="T24" fmla="*/ 2147483647 w 1338"/>
                <a:gd name="T25" fmla="*/ 2147483647 h 1590"/>
                <a:gd name="T26" fmla="*/ 2147483647 w 1338"/>
                <a:gd name="T27" fmla="*/ 2147483647 h 1590"/>
                <a:gd name="T28" fmla="*/ 2147483647 w 1338"/>
                <a:gd name="T29" fmla="*/ 2147483647 h 1590"/>
                <a:gd name="T30" fmla="*/ 2147483647 w 1338"/>
                <a:gd name="T31" fmla="*/ 2147483647 h 1590"/>
                <a:gd name="T32" fmla="*/ 2147483647 w 1338"/>
                <a:gd name="T33" fmla="*/ 2147483647 h 1590"/>
                <a:gd name="T34" fmla="*/ 2147483647 w 1338"/>
                <a:gd name="T35" fmla="*/ 2147483647 h 1590"/>
                <a:gd name="T36" fmla="*/ 2147483647 w 1338"/>
                <a:gd name="T37" fmla="*/ 2147483647 h 1590"/>
                <a:gd name="T38" fmla="*/ 2147483647 w 1338"/>
                <a:gd name="T39" fmla="*/ 2147483647 h 1590"/>
                <a:gd name="T40" fmla="*/ 2147483647 w 1338"/>
                <a:gd name="T41" fmla="*/ 2147483647 h 1590"/>
                <a:gd name="T42" fmla="*/ 2147483647 w 1338"/>
                <a:gd name="T43" fmla="*/ 2147483647 h 1590"/>
                <a:gd name="T44" fmla="*/ 2147483647 w 1338"/>
                <a:gd name="T45" fmla="*/ 2147483647 h 1590"/>
                <a:gd name="T46" fmla="*/ 2147483647 w 1338"/>
                <a:gd name="T47" fmla="*/ 2147483647 h 1590"/>
                <a:gd name="T48" fmla="*/ 2147483647 w 1338"/>
                <a:gd name="T49" fmla="*/ 2147483647 h 1590"/>
                <a:gd name="T50" fmla="*/ 2147483647 w 1338"/>
                <a:gd name="T51" fmla="*/ 2147483647 h 1590"/>
                <a:gd name="T52" fmla="*/ 0 w 1338"/>
                <a:gd name="T53" fmla="*/ 2147483647 h 15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38"/>
                <a:gd name="T82" fmla="*/ 0 h 1590"/>
                <a:gd name="T83" fmla="*/ 1338 w 1338"/>
                <a:gd name="T84" fmla="*/ 1590 h 15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38" h="1590">
                  <a:moveTo>
                    <a:pt x="0" y="726"/>
                  </a:moveTo>
                  <a:lnTo>
                    <a:pt x="27" y="563"/>
                  </a:lnTo>
                  <a:lnTo>
                    <a:pt x="339" y="420"/>
                  </a:lnTo>
                  <a:lnTo>
                    <a:pt x="311" y="104"/>
                  </a:lnTo>
                  <a:lnTo>
                    <a:pt x="375" y="93"/>
                  </a:lnTo>
                  <a:lnTo>
                    <a:pt x="423" y="0"/>
                  </a:lnTo>
                  <a:lnTo>
                    <a:pt x="542" y="176"/>
                  </a:lnTo>
                  <a:lnTo>
                    <a:pt x="671" y="110"/>
                  </a:lnTo>
                  <a:lnTo>
                    <a:pt x="722" y="30"/>
                  </a:lnTo>
                  <a:lnTo>
                    <a:pt x="824" y="194"/>
                  </a:lnTo>
                  <a:lnTo>
                    <a:pt x="1338" y="267"/>
                  </a:lnTo>
                  <a:lnTo>
                    <a:pt x="1171" y="400"/>
                  </a:lnTo>
                  <a:lnTo>
                    <a:pt x="1261" y="871"/>
                  </a:lnTo>
                  <a:lnTo>
                    <a:pt x="1089" y="1100"/>
                  </a:lnTo>
                  <a:lnTo>
                    <a:pt x="980" y="1589"/>
                  </a:lnTo>
                  <a:lnTo>
                    <a:pt x="887" y="1590"/>
                  </a:lnTo>
                  <a:lnTo>
                    <a:pt x="824" y="1548"/>
                  </a:lnTo>
                  <a:lnTo>
                    <a:pt x="835" y="1438"/>
                  </a:lnTo>
                  <a:lnTo>
                    <a:pt x="698" y="1315"/>
                  </a:lnTo>
                  <a:lnTo>
                    <a:pt x="712" y="1233"/>
                  </a:lnTo>
                  <a:lnTo>
                    <a:pt x="492" y="1056"/>
                  </a:lnTo>
                  <a:lnTo>
                    <a:pt x="492" y="1003"/>
                  </a:lnTo>
                  <a:lnTo>
                    <a:pt x="368" y="961"/>
                  </a:lnTo>
                  <a:lnTo>
                    <a:pt x="323" y="1024"/>
                  </a:lnTo>
                  <a:lnTo>
                    <a:pt x="253" y="959"/>
                  </a:lnTo>
                  <a:lnTo>
                    <a:pt x="183" y="769"/>
                  </a:lnTo>
                  <a:lnTo>
                    <a:pt x="0" y="726"/>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48" name="Freeform 155"/>
            <p:cNvSpPr>
              <a:spLocks/>
            </p:cNvSpPr>
            <p:nvPr/>
          </p:nvSpPr>
          <p:spPr bwMode="auto">
            <a:xfrm>
              <a:off x="692150" y="4437063"/>
              <a:ext cx="777875" cy="798512"/>
            </a:xfrm>
            <a:custGeom>
              <a:avLst/>
              <a:gdLst>
                <a:gd name="T0" fmla="*/ 2147483647 w 980"/>
                <a:gd name="T1" fmla="*/ 2147483647 h 1005"/>
                <a:gd name="T2" fmla="*/ 2147483647 w 980"/>
                <a:gd name="T3" fmla="*/ 2147483647 h 1005"/>
                <a:gd name="T4" fmla="*/ 2147483647 w 980"/>
                <a:gd name="T5" fmla="*/ 2147483647 h 1005"/>
                <a:gd name="T6" fmla="*/ 2147483647 w 980"/>
                <a:gd name="T7" fmla="*/ 0 h 1005"/>
                <a:gd name="T8" fmla="*/ 2147483647 w 980"/>
                <a:gd name="T9" fmla="*/ 2147483647 h 1005"/>
                <a:gd name="T10" fmla="*/ 2147483647 w 980"/>
                <a:gd name="T11" fmla="*/ 2147483647 h 1005"/>
                <a:gd name="T12" fmla="*/ 2147483647 w 980"/>
                <a:gd name="T13" fmla="*/ 2147483647 h 1005"/>
                <a:gd name="T14" fmla="*/ 2147483647 w 980"/>
                <a:gd name="T15" fmla="*/ 2147483647 h 1005"/>
                <a:gd name="T16" fmla="*/ 2147483647 w 980"/>
                <a:gd name="T17" fmla="*/ 2147483647 h 1005"/>
                <a:gd name="T18" fmla="*/ 2147483647 w 980"/>
                <a:gd name="T19" fmla="*/ 2147483647 h 1005"/>
                <a:gd name="T20" fmla="*/ 2147483647 w 980"/>
                <a:gd name="T21" fmla="*/ 2147483647 h 1005"/>
                <a:gd name="T22" fmla="*/ 2147483647 w 980"/>
                <a:gd name="T23" fmla="*/ 2147483647 h 1005"/>
                <a:gd name="T24" fmla="*/ 2147483647 w 980"/>
                <a:gd name="T25" fmla="*/ 2147483647 h 1005"/>
                <a:gd name="T26" fmla="*/ 2147483647 w 980"/>
                <a:gd name="T27" fmla="*/ 2147483647 h 1005"/>
                <a:gd name="T28" fmla="*/ 2147483647 w 980"/>
                <a:gd name="T29" fmla="*/ 2147483647 h 1005"/>
                <a:gd name="T30" fmla="*/ 2147483647 w 980"/>
                <a:gd name="T31" fmla="*/ 2147483647 h 1005"/>
                <a:gd name="T32" fmla="*/ 2147483647 w 980"/>
                <a:gd name="T33" fmla="*/ 2147483647 h 1005"/>
                <a:gd name="T34" fmla="*/ 2147483647 w 980"/>
                <a:gd name="T35" fmla="*/ 2147483647 h 1005"/>
                <a:gd name="T36" fmla="*/ 2147483647 w 980"/>
                <a:gd name="T37" fmla="*/ 2147483647 h 1005"/>
                <a:gd name="T38" fmla="*/ 2147483647 w 980"/>
                <a:gd name="T39" fmla="*/ 2147483647 h 1005"/>
                <a:gd name="T40" fmla="*/ 2147483647 w 980"/>
                <a:gd name="T41" fmla="*/ 2147483647 h 1005"/>
                <a:gd name="T42" fmla="*/ 2147483647 w 980"/>
                <a:gd name="T43" fmla="*/ 2147483647 h 1005"/>
                <a:gd name="T44" fmla="*/ 0 w 980"/>
                <a:gd name="T45" fmla="*/ 2147483647 h 1005"/>
                <a:gd name="T46" fmla="*/ 2147483647 w 980"/>
                <a:gd name="T47" fmla="*/ 2147483647 h 1005"/>
                <a:gd name="T48" fmla="*/ 2147483647 w 980"/>
                <a:gd name="T49" fmla="*/ 2147483647 h 10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0"/>
                <a:gd name="T76" fmla="*/ 0 h 1005"/>
                <a:gd name="T77" fmla="*/ 980 w 980"/>
                <a:gd name="T78" fmla="*/ 1005 h 10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0" h="1005">
                  <a:moveTo>
                    <a:pt x="51" y="547"/>
                  </a:moveTo>
                  <a:lnTo>
                    <a:pt x="89" y="318"/>
                  </a:lnTo>
                  <a:lnTo>
                    <a:pt x="196" y="118"/>
                  </a:lnTo>
                  <a:lnTo>
                    <a:pt x="469" y="0"/>
                  </a:lnTo>
                  <a:lnTo>
                    <a:pt x="477" y="177"/>
                  </a:lnTo>
                  <a:lnTo>
                    <a:pt x="573" y="231"/>
                  </a:lnTo>
                  <a:lnTo>
                    <a:pt x="727" y="113"/>
                  </a:lnTo>
                  <a:lnTo>
                    <a:pt x="910" y="156"/>
                  </a:lnTo>
                  <a:lnTo>
                    <a:pt x="980" y="346"/>
                  </a:lnTo>
                  <a:lnTo>
                    <a:pt x="904" y="410"/>
                  </a:lnTo>
                  <a:lnTo>
                    <a:pt x="912" y="454"/>
                  </a:lnTo>
                  <a:lnTo>
                    <a:pt x="864" y="397"/>
                  </a:lnTo>
                  <a:lnTo>
                    <a:pt x="839" y="507"/>
                  </a:lnTo>
                  <a:lnTo>
                    <a:pt x="789" y="505"/>
                  </a:lnTo>
                  <a:lnTo>
                    <a:pt x="794" y="574"/>
                  </a:lnTo>
                  <a:lnTo>
                    <a:pt x="693" y="559"/>
                  </a:lnTo>
                  <a:lnTo>
                    <a:pt x="701" y="680"/>
                  </a:lnTo>
                  <a:lnTo>
                    <a:pt x="637" y="692"/>
                  </a:lnTo>
                  <a:lnTo>
                    <a:pt x="613" y="759"/>
                  </a:lnTo>
                  <a:lnTo>
                    <a:pt x="700" y="844"/>
                  </a:lnTo>
                  <a:lnTo>
                    <a:pt x="446" y="864"/>
                  </a:lnTo>
                  <a:lnTo>
                    <a:pt x="202" y="943"/>
                  </a:lnTo>
                  <a:lnTo>
                    <a:pt x="0" y="1005"/>
                  </a:lnTo>
                  <a:lnTo>
                    <a:pt x="195" y="784"/>
                  </a:lnTo>
                  <a:lnTo>
                    <a:pt x="51" y="547"/>
                  </a:lnTo>
                  <a:close/>
                </a:path>
              </a:pathLst>
            </a:custGeom>
            <a:no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49" name="Freeform 156"/>
            <p:cNvSpPr>
              <a:spLocks/>
            </p:cNvSpPr>
            <p:nvPr/>
          </p:nvSpPr>
          <p:spPr bwMode="auto">
            <a:xfrm>
              <a:off x="852488" y="5106988"/>
              <a:ext cx="849312" cy="708025"/>
            </a:xfrm>
            <a:custGeom>
              <a:avLst/>
              <a:gdLst>
                <a:gd name="T0" fmla="*/ 0 w 1071"/>
                <a:gd name="T1" fmla="*/ 2147483647 h 892"/>
                <a:gd name="T2" fmla="*/ 2147483647 w 1071"/>
                <a:gd name="T3" fmla="*/ 2147483647 h 892"/>
                <a:gd name="T4" fmla="*/ 2147483647 w 1071"/>
                <a:gd name="T5" fmla="*/ 2147483647 h 892"/>
                <a:gd name="T6" fmla="*/ 2147483647 w 1071"/>
                <a:gd name="T7" fmla="*/ 2147483647 h 892"/>
                <a:gd name="T8" fmla="*/ 2147483647 w 1071"/>
                <a:gd name="T9" fmla="*/ 2147483647 h 892"/>
                <a:gd name="T10" fmla="*/ 2147483647 w 1071"/>
                <a:gd name="T11" fmla="*/ 2147483647 h 892"/>
                <a:gd name="T12" fmla="*/ 2147483647 w 1071"/>
                <a:gd name="T13" fmla="*/ 2147483647 h 892"/>
                <a:gd name="T14" fmla="*/ 2147483647 w 1071"/>
                <a:gd name="T15" fmla="*/ 2147483647 h 892"/>
                <a:gd name="T16" fmla="*/ 2147483647 w 1071"/>
                <a:gd name="T17" fmla="*/ 2147483647 h 892"/>
                <a:gd name="T18" fmla="*/ 2147483647 w 1071"/>
                <a:gd name="T19" fmla="*/ 2147483647 h 892"/>
                <a:gd name="T20" fmla="*/ 2147483647 w 1071"/>
                <a:gd name="T21" fmla="*/ 2147483647 h 892"/>
                <a:gd name="T22" fmla="*/ 2147483647 w 1071"/>
                <a:gd name="T23" fmla="*/ 2147483647 h 892"/>
                <a:gd name="T24" fmla="*/ 2147483647 w 1071"/>
                <a:gd name="T25" fmla="*/ 2147483647 h 892"/>
                <a:gd name="T26" fmla="*/ 2147483647 w 1071"/>
                <a:gd name="T27" fmla="*/ 2147483647 h 892"/>
                <a:gd name="T28" fmla="*/ 2147483647 w 1071"/>
                <a:gd name="T29" fmla="*/ 2147483647 h 892"/>
                <a:gd name="T30" fmla="*/ 2147483647 w 1071"/>
                <a:gd name="T31" fmla="*/ 2147483647 h 892"/>
                <a:gd name="T32" fmla="*/ 2147483647 w 1071"/>
                <a:gd name="T33" fmla="*/ 2147483647 h 892"/>
                <a:gd name="T34" fmla="*/ 2147483647 w 1071"/>
                <a:gd name="T35" fmla="*/ 2147483647 h 892"/>
                <a:gd name="T36" fmla="*/ 2147483647 w 1071"/>
                <a:gd name="T37" fmla="*/ 2147483647 h 892"/>
                <a:gd name="T38" fmla="*/ 2147483647 w 1071"/>
                <a:gd name="T39" fmla="*/ 2147483647 h 892"/>
                <a:gd name="T40" fmla="*/ 2147483647 w 1071"/>
                <a:gd name="T41" fmla="*/ 2147483647 h 892"/>
                <a:gd name="T42" fmla="*/ 2147483647 w 1071"/>
                <a:gd name="T43" fmla="*/ 2147483647 h 892"/>
                <a:gd name="T44" fmla="*/ 2147483647 w 1071"/>
                <a:gd name="T45" fmla="*/ 2147483647 h 892"/>
                <a:gd name="T46" fmla="*/ 2147483647 w 1071"/>
                <a:gd name="T47" fmla="*/ 2147483647 h 892"/>
                <a:gd name="T48" fmla="*/ 2147483647 w 1071"/>
                <a:gd name="T49" fmla="*/ 0 h 892"/>
                <a:gd name="T50" fmla="*/ 2147483647 w 1071"/>
                <a:gd name="T51" fmla="*/ 2147483647 h 892"/>
                <a:gd name="T52" fmla="*/ 0 w 1071"/>
                <a:gd name="T53" fmla="*/ 2147483647 h 8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71"/>
                <a:gd name="T82" fmla="*/ 0 h 892"/>
                <a:gd name="T83" fmla="*/ 1071 w 1071"/>
                <a:gd name="T84" fmla="*/ 892 h 8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71" h="892">
                  <a:moveTo>
                    <a:pt x="0" y="99"/>
                  </a:moveTo>
                  <a:lnTo>
                    <a:pt x="53" y="264"/>
                  </a:lnTo>
                  <a:lnTo>
                    <a:pt x="122" y="291"/>
                  </a:lnTo>
                  <a:lnTo>
                    <a:pt x="122" y="386"/>
                  </a:lnTo>
                  <a:lnTo>
                    <a:pt x="80" y="413"/>
                  </a:lnTo>
                  <a:lnTo>
                    <a:pt x="160" y="561"/>
                  </a:lnTo>
                  <a:lnTo>
                    <a:pt x="129" y="644"/>
                  </a:lnTo>
                  <a:lnTo>
                    <a:pt x="182" y="656"/>
                  </a:lnTo>
                  <a:lnTo>
                    <a:pt x="180" y="723"/>
                  </a:lnTo>
                  <a:lnTo>
                    <a:pt x="266" y="768"/>
                  </a:lnTo>
                  <a:lnTo>
                    <a:pt x="354" y="892"/>
                  </a:lnTo>
                  <a:lnTo>
                    <a:pt x="376" y="837"/>
                  </a:lnTo>
                  <a:lnTo>
                    <a:pt x="472" y="810"/>
                  </a:lnTo>
                  <a:lnTo>
                    <a:pt x="696" y="869"/>
                  </a:lnTo>
                  <a:lnTo>
                    <a:pt x="875" y="761"/>
                  </a:lnTo>
                  <a:lnTo>
                    <a:pt x="794" y="610"/>
                  </a:lnTo>
                  <a:lnTo>
                    <a:pt x="1071" y="549"/>
                  </a:lnTo>
                  <a:lnTo>
                    <a:pt x="1009" y="466"/>
                  </a:lnTo>
                  <a:lnTo>
                    <a:pt x="860" y="490"/>
                  </a:lnTo>
                  <a:lnTo>
                    <a:pt x="805" y="452"/>
                  </a:lnTo>
                  <a:lnTo>
                    <a:pt x="790" y="287"/>
                  </a:lnTo>
                  <a:lnTo>
                    <a:pt x="735" y="192"/>
                  </a:lnTo>
                  <a:lnTo>
                    <a:pt x="549" y="162"/>
                  </a:lnTo>
                  <a:lnTo>
                    <a:pt x="410" y="78"/>
                  </a:lnTo>
                  <a:lnTo>
                    <a:pt x="498" y="0"/>
                  </a:lnTo>
                  <a:lnTo>
                    <a:pt x="244" y="20"/>
                  </a:lnTo>
                  <a:lnTo>
                    <a:pt x="0" y="99"/>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50" name="Freeform 157"/>
            <p:cNvSpPr>
              <a:spLocks/>
            </p:cNvSpPr>
            <p:nvPr/>
          </p:nvSpPr>
          <p:spPr bwMode="auto">
            <a:xfrm>
              <a:off x="3330575" y="2068513"/>
              <a:ext cx="774700" cy="455612"/>
            </a:xfrm>
            <a:custGeom>
              <a:avLst/>
              <a:gdLst>
                <a:gd name="T0" fmla="*/ 0 w 976"/>
                <a:gd name="T1" fmla="*/ 2147483647 h 573"/>
                <a:gd name="T2" fmla="*/ 2147483647 w 976"/>
                <a:gd name="T3" fmla="*/ 2147483647 h 573"/>
                <a:gd name="T4" fmla="*/ 2147483647 w 976"/>
                <a:gd name="T5" fmla="*/ 2147483647 h 573"/>
                <a:gd name="T6" fmla="*/ 2147483647 w 976"/>
                <a:gd name="T7" fmla="*/ 2147483647 h 573"/>
                <a:gd name="T8" fmla="*/ 2147483647 w 976"/>
                <a:gd name="T9" fmla="*/ 0 h 573"/>
                <a:gd name="T10" fmla="*/ 2147483647 w 976"/>
                <a:gd name="T11" fmla="*/ 2147483647 h 573"/>
                <a:gd name="T12" fmla="*/ 2147483647 w 976"/>
                <a:gd name="T13" fmla="*/ 2147483647 h 573"/>
                <a:gd name="T14" fmla="*/ 2147483647 w 976"/>
                <a:gd name="T15" fmla="*/ 2147483647 h 573"/>
                <a:gd name="T16" fmla="*/ 2147483647 w 976"/>
                <a:gd name="T17" fmla="*/ 2147483647 h 573"/>
                <a:gd name="T18" fmla="*/ 2147483647 w 976"/>
                <a:gd name="T19" fmla="*/ 2147483647 h 573"/>
                <a:gd name="T20" fmla="*/ 2147483647 w 976"/>
                <a:gd name="T21" fmla="*/ 2147483647 h 573"/>
                <a:gd name="T22" fmla="*/ 2147483647 w 976"/>
                <a:gd name="T23" fmla="*/ 2147483647 h 573"/>
                <a:gd name="T24" fmla="*/ 2147483647 w 976"/>
                <a:gd name="T25" fmla="*/ 2147483647 h 573"/>
                <a:gd name="T26" fmla="*/ 2147483647 w 976"/>
                <a:gd name="T27" fmla="*/ 2147483647 h 573"/>
                <a:gd name="T28" fmla="*/ 2147483647 w 976"/>
                <a:gd name="T29" fmla="*/ 2147483647 h 573"/>
                <a:gd name="T30" fmla="*/ 2147483647 w 976"/>
                <a:gd name="T31" fmla="*/ 2147483647 h 573"/>
                <a:gd name="T32" fmla="*/ 0 w 976"/>
                <a:gd name="T33" fmla="*/ 2147483647 h 5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6"/>
                <a:gd name="T52" fmla="*/ 0 h 573"/>
                <a:gd name="T53" fmla="*/ 976 w 976"/>
                <a:gd name="T54" fmla="*/ 573 h 5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6" h="573">
                  <a:moveTo>
                    <a:pt x="0" y="202"/>
                  </a:moveTo>
                  <a:lnTo>
                    <a:pt x="23" y="123"/>
                  </a:lnTo>
                  <a:lnTo>
                    <a:pt x="106" y="109"/>
                  </a:lnTo>
                  <a:lnTo>
                    <a:pt x="103" y="29"/>
                  </a:lnTo>
                  <a:lnTo>
                    <a:pt x="190" y="0"/>
                  </a:lnTo>
                  <a:lnTo>
                    <a:pt x="251" y="50"/>
                  </a:lnTo>
                  <a:lnTo>
                    <a:pt x="630" y="83"/>
                  </a:lnTo>
                  <a:lnTo>
                    <a:pt x="663" y="148"/>
                  </a:lnTo>
                  <a:lnTo>
                    <a:pt x="799" y="255"/>
                  </a:lnTo>
                  <a:lnTo>
                    <a:pt x="798" y="308"/>
                  </a:lnTo>
                  <a:lnTo>
                    <a:pt x="862" y="323"/>
                  </a:lnTo>
                  <a:lnTo>
                    <a:pt x="976" y="458"/>
                  </a:lnTo>
                  <a:lnTo>
                    <a:pt x="842" y="566"/>
                  </a:lnTo>
                  <a:lnTo>
                    <a:pt x="510" y="573"/>
                  </a:lnTo>
                  <a:lnTo>
                    <a:pt x="334" y="472"/>
                  </a:lnTo>
                  <a:lnTo>
                    <a:pt x="52" y="425"/>
                  </a:lnTo>
                  <a:lnTo>
                    <a:pt x="0" y="202"/>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51" name="Freeform 158"/>
            <p:cNvSpPr>
              <a:spLocks/>
            </p:cNvSpPr>
            <p:nvPr/>
          </p:nvSpPr>
          <p:spPr bwMode="auto">
            <a:xfrm>
              <a:off x="2270125" y="4098925"/>
              <a:ext cx="1155700" cy="892175"/>
            </a:xfrm>
            <a:custGeom>
              <a:avLst/>
              <a:gdLst>
                <a:gd name="T0" fmla="*/ 0 w 1457"/>
                <a:gd name="T1" fmla="*/ 2147483647 h 1124"/>
                <a:gd name="T2" fmla="*/ 2147483647 w 1457"/>
                <a:gd name="T3" fmla="*/ 2147483647 h 1124"/>
                <a:gd name="T4" fmla="*/ 2147483647 w 1457"/>
                <a:gd name="T5" fmla="*/ 2147483647 h 1124"/>
                <a:gd name="T6" fmla="*/ 2147483647 w 1457"/>
                <a:gd name="T7" fmla="*/ 2147483647 h 1124"/>
                <a:gd name="T8" fmla="*/ 2147483647 w 1457"/>
                <a:gd name="T9" fmla="*/ 2147483647 h 1124"/>
                <a:gd name="T10" fmla="*/ 2147483647 w 1457"/>
                <a:gd name="T11" fmla="*/ 2147483647 h 1124"/>
                <a:gd name="T12" fmla="*/ 2147483647 w 1457"/>
                <a:gd name="T13" fmla="*/ 2147483647 h 1124"/>
                <a:gd name="T14" fmla="*/ 2147483647 w 1457"/>
                <a:gd name="T15" fmla="*/ 2147483647 h 1124"/>
                <a:gd name="T16" fmla="*/ 2147483647 w 1457"/>
                <a:gd name="T17" fmla="*/ 2147483647 h 1124"/>
                <a:gd name="T18" fmla="*/ 2147483647 w 1457"/>
                <a:gd name="T19" fmla="*/ 2147483647 h 1124"/>
                <a:gd name="T20" fmla="*/ 2147483647 w 1457"/>
                <a:gd name="T21" fmla="*/ 2147483647 h 1124"/>
                <a:gd name="T22" fmla="*/ 2147483647 w 1457"/>
                <a:gd name="T23" fmla="*/ 2147483647 h 1124"/>
                <a:gd name="T24" fmla="*/ 2147483647 w 1457"/>
                <a:gd name="T25" fmla="*/ 2147483647 h 1124"/>
                <a:gd name="T26" fmla="*/ 2147483647 w 1457"/>
                <a:gd name="T27" fmla="*/ 2147483647 h 1124"/>
                <a:gd name="T28" fmla="*/ 2147483647 w 1457"/>
                <a:gd name="T29" fmla="*/ 2147483647 h 1124"/>
                <a:gd name="T30" fmla="*/ 2147483647 w 1457"/>
                <a:gd name="T31" fmla="*/ 2147483647 h 1124"/>
                <a:gd name="T32" fmla="*/ 2147483647 w 1457"/>
                <a:gd name="T33" fmla="*/ 2147483647 h 1124"/>
                <a:gd name="T34" fmla="*/ 2147483647 w 1457"/>
                <a:gd name="T35" fmla="*/ 0 h 1124"/>
                <a:gd name="T36" fmla="*/ 2147483647 w 1457"/>
                <a:gd name="T37" fmla="*/ 2147483647 h 1124"/>
                <a:gd name="T38" fmla="*/ 2147483647 w 1457"/>
                <a:gd name="T39" fmla="*/ 2147483647 h 1124"/>
                <a:gd name="T40" fmla="*/ 2147483647 w 1457"/>
                <a:gd name="T41" fmla="*/ 2147483647 h 1124"/>
                <a:gd name="T42" fmla="*/ 0 w 1457"/>
                <a:gd name="T43" fmla="*/ 2147483647 h 1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7"/>
                <a:gd name="T67" fmla="*/ 0 h 1124"/>
                <a:gd name="T68" fmla="*/ 1457 w 1457"/>
                <a:gd name="T69" fmla="*/ 1124 h 1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7" h="1124">
                  <a:moveTo>
                    <a:pt x="0" y="684"/>
                  </a:moveTo>
                  <a:lnTo>
                    <a:pt x="270" y="850"/>
                  </a:lnTo>
                  <a:lnTo>
                    <a:pt x="355" y="769"/>
                  </a:lnTo>
                  <a:lnTo>
                    <a:pt x="386" y="835"/>
                  </a:lnTo>
                  <a:lnTo>
                    <a:pt x="409" y="796"/>
                  </a:lnTo>
                  <a:lnTo>
                    <a:pt x="459" y="810"/>
                  </a:lnTo>
                  <a:lnTo>
                    <a:pt x="511" y="854"/>
                  </a:lnTo>
                  <a:lnTo>
                    <a:pt x="493" y="906"/>
                  </a:lnTo>
                  <a:lnTo>
                    <a:pt x="552" y="1015"/>
                  </a:lnTo>
                  <a:lnTo>
                    <a:pt x="617" y="1012"/>
                  </a:lnTo>
                  <a:lnTo>
                    <a:pt x="628" y="1070"/>
                  </a:lnTo>
                  <a:lnTo>
                    <a:pt x="934" y="1124"/>
                  </a:lnTo>
                  <a:lnTo>
                    <a:pt x="1457" y="702"/>
                  </a:lnTo>
                  <a:lnTo>
                    <a:pt x="1145" y="486"/>
                  </a:lnTo>
                  <a:lnTo>
                    <a:pt x="1009" y="138"/>
                  </a:lnTo>
                  <a:lnTo>
                    <a:pt x="1049" y="67"/>
                  </a:lnTo>
                  <a:lnTo>
                    <a:pt x="870" y="82"/>
                  </a:lnTo>
                  <a:lnTo>
                    <a:pt x="797" y="0"/>
                  </a:lnTo>
                  <a:lnTo>
                    <a:pt x="630" y="122"/>
                  </a:lnTo>
                  <a:lnTo>
                    <a:pt x="746" y="178"/>
                  </a:lnTo>
                  <a:lnTo>
                    <a:pt x="547" y="350"/>
                  </a:lnTo>
                  <a:lnTo>
                    <a:pt x="0" y="684"/>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52" name="Freeform 159"/>
            <p:cNvSpPr>
              <a:spLocks/>
            </p:cNvSpPr>
            <p:nvPr/>
          </p:nvSpPr>
          <p:spPr bwMode="auto">
            <a:xfrm>
              <a:off x="1055688" y="3863975"/>
              <a:ext cx="549275" cy="757238"/>
            </a:xfrm>
            <a:custGeom>
              <a:avLst/>
              <a:gdLst>
                <a:gd name="T0" fmla="*/ 0 w 693"/>
                <a:gd name="T1" fmla="*/ 2147483647 h 953"/>
                <a:gd name="T2" fmla="*/ 2147483647 w 693"/>
                <a:gd name="T3" fmla="*/ 2147483647 h 953"/>
                <a:gd name="T4" fmla="*/ 2147483647 w 693"/>
                <a:gd name="T5" fmla="*/ 2147483647 h 953"/>
                <a:gd name="T6" fmla="*/ 2147483647 w 693"/>
                <a:gd name="T7" fmla="*/ 2147483647 h 953"/>
                <a:gd name="T8" fmla="*/ 2147483647 w 693"/>
                <a:gd name="T9" fmla="*/ 2147483647 h 953"/>
                <a:gd name="T10" fmla="*/ 2147483647 w 693"/>
                <a:gd name="T11" fmla="*/ 2147483647 h 953"/>
                <a:gd name="T12" fmla="*/ 2147483647 w 693"/>
                <a:gd name="T13" fmla="*/ 2147483647 h 953"/>
                <a:gd name="T14" fmla="*/ 2147483647 w 693"/>
                <a:gd name="T15" fmla="*/ 2147483647 h 953"/>
                <a:gd name="T16" fmla="*/ 2147483647 w 693"/>
                <a:gd name="T17" fmla="*/ 2147483647 h 953"/>
                <a:gd name="T18" fmla="*/ 2147483647 w 693"/>
                <a:gd name="T19" fmla="*/ 2147483647 h 953"/>
                <a:gd name="T20" fmla="*/ 2147483647 w 693"/>
                <a:gd name="T21" fmla="*/ 2147483647 h 953"/>
                <a:gd name="T22" fmla="*/ 2147483647 w 693"/>
                <a:gd name="T23" fmla="*/ 0 h 953"/>
                <a:gd name="T24" fmla="*/ 2147483647 w 693"/>
                <a:gd name="T25" fmla="*/ 2147483647 h 953"/>
                <a:gd name="T26" fmla="*/ 0 w 693"/>
                <a:gd name="T27" fmla="*/ 2147483647 h 9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3"/>
                <a:gd name="T43" fmla="*/ 0 h 953"/>
                <a:gd name="T44" fmla="*/ 693 w 693"/>
                <a:gd name="T45" fmla="*/ 953 h 9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3" h="953">
                  <a:moveTo>
                    <a:pt x="0" y="169"/>
                  </a:moveTo>
                  <a:lnTo>
                    <a:pt x="4" y="477"/>
                  </a:lnTo>
                  <a:lnTo>
                    <a:pt x="12" y="722"/>
                  </a:lnTo>
                  <a:lnTo>
                    <a:pt x="20" y="899"/>
                  </a:lnTo>
                  <a:lnTo>
                    <a:pt x="116" y="953"/>
                  </a:lnTo>
                  <a:lnTo>
                    <a:pt x="270" y="835"/>
                  </a:lnTo>
                  <a:lnTo>
                    <a:pt x="297" y="672"/>
                  </a:lnTo>
                  <a:lnTo>
                    <a:pt x="609" y="529"/>
                  </a:lnTo>
                  <a:lnTo>
                    <a:pt x="581" y="213"/>
                  </a:lnTo>
                  <a:lnTo>
                    <a:pt x="645" y="202"/>
                  </a:lnTo>
                  <a:lnTo>
                    <a:pt x="693" y="109"/>
                  </a:lnTo>
                  <a:lnTo>
                    <a:pt x="568" y="0"/>
                  </a:lnTo>
                  <a:lnTo>
                    <a:pt x="211" y="47"/>
                  </a:lnTo>
                  <a:lnTo>
                    <a:pt x="0" y="169"/>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53" name="Freeform 160"/>
            <p:cNvSpPr>
              <a:spLocks/>
            </p:cNvSpPr>
            <p:nvPr/>
          </p:nvSpPr>
          <p:spPr bwMode="auto">
            <a:xfrm>
              <a:off x="1763713" y="5178425"/>
              <a:ext cx="1004887" cy="884238"/>
            </a:xfrm>
            <a:custGeom>
              <a:avLst/>
              <a:gdLst>
                <a:gd name="T0" fmla="*/ 0 w 1265"/>
                <a:gd name="T1" fmla="*/ 2147483647 h 1113"/>
                <a:gd name="T2" fmla="*/ 2147483647 w 1265"/>
                <a:gd name="T3" fmla="*/ 2147483647 h 1113"/>
                <a:gd name="T4" fmla="*/ 2147483647 w 1265"/>
                <a:gd name="T5" fmla="*/ 0 h 1113"/>
                <a:gd name="T6" fmla="*/ 2147483647 w 1265"/>
                <a:gd name="T7" fmla="*/ 2147483647 h 1113"/>
                <a:gd name="T8" fmla="*/ 2147483647 w 1265"/>
                <a:gd name="T9" fmla="*/ 2147483647 h 1113"/>
                <a:gd name="T10" fmla="*/ 2147483647 w 1265"/>
                <a:gd name="T11" fmla="*/ 2147483647 h 1113"/>
                <a:gd name="T12" fmla="*/ 2147483647 w 1265"/>
                <a:gd name="T13" fmla="*/ 2147483647 h 1113"/>
                <a:gd name="T14" fmla="*/ 2147483647 w 1265"/>
                <a:gd name="T15" fmla="*/ 2147483647 h 1113"/>
                <a:gd name="T16" fmla="*/ 2147483647 w 1265"/>
                <a:gd name="T17" fmla="*/ 2147483647 h 1113"/>
                <a:gd name="T18" fmla="*/ 2147483647 w 1265"/>
                <a:gd name="T19" fmla="*/ 2147483647 h 1113"/>
                <a:gd name="T20" fmla="*/ 2147483647 w 1265"/>
                <a:gd name="T21" fmla="*/ 2147483647 h 1113"/>
                <a:gd name="T22" fmla="*/ 2147483647 w 1265"/>
                <a:gd name="T23" fmla="*/ 2147483647 h 1113"/>
                <a:gd name="T24" fmla="*/ 2147483647 w 1265"/>
                <a:gd name="T25" fmla="*/ 2147483647 h 1113"/>
                <a:gd name="T26" fmla="*/ 2147483647 w 1265"/>
                <a:gd name="T27" fmla="*/ 2147483647 h 1113"/>
                <a:gd name="T28" fmla="*/ 2147483647 w 1265"/>
                <a:gd name="T29" fmla="*/ 2147483647 h 1113"/>
                <a:gd name="T30" fmla="*/ 2147483647 w 1265"/>
                <a:gd name="T31" fmla="*/ 2147483647 h 1113"/>
                <a:gd name="T32" fmla="*/ 2147483647 w 1265"/>
                <a:gd name="T33" fmla="*/ 2147483647 h 1113"/>
                <a:gd name="T34" fmla="*/ 2147483647 w 1265"/>
                <a:gd name="T35" fmla="*/ 2147483647 h 1113"/>
                <a:gd name="T36" fmla="*/ 2147483647 w 1265"/>
                <a:gd name="T37" fmla="*/ 2147483647 h 1113"/>
                <a:gd name="T38" fmla="*/ 2147483647 w 1265"/>
                <a:gd name="T39" fmla="*/ 2147483647 h 1113"/>
                <a:gd name="T40" fmla="*/ 2147483647 w 1265"/>
                <a:gd name="T41" fmla="*/ 2147483647 h 1113"/>
                <a:gd name="T42" fmla="*/ 2147483647 w 1265"/>
                <a:gd name="T43" fmla="*/ 2147483647 h 1113"/>
                <a:gd name="T44" fmla="*/ 2147483647 w 1265"/>
                <a:gd name="T45" fmla="*/ 2147483647 h 1113"/>
                <a:gd name="T46" fmla="*/ 2147483647 w 1265"/>
                <a:gd name="T47" fmla="*/ 2147483647 h 1113"/>
                <a:gd name="T48" fmla="*/ 2147483647 w 1265"/>
                <a:gd name="T49" fmla="*/ 2147483647 h 1113"/>
                <a:gd name="T50" fmla="*/ 2147483647 w 1265"/>
                <a:gd name="T51" fmla="*/ 2147483647 h 1113"/>
                <a:gd name="T52" fmla="*/ 2147483647 w 1265"/>
                <a:gd name="T53" fmla="*/ 2147483647 h 1113"/>
                <a:gd name="T54" fmla="*/ 2147483647 w 1265"/>
                <a:gd name="T55" fmla="*/ 2147483647 h 1113"/>
                <a:gd name="T56" fmla="*/ 0 w 1265"/>
                <a:gd name="T57" fmla="*/ 2147483647 h 1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5"/>
                <a:gd name="T88" fmla="*/ 0 h 1113"/>
                <a:gd name="T89" fmla="*/ 1265 w 1265"/>
                <a:gd name="T90" fmla="*/ 1113 h 1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5" h="1113">
                  <a:moveTo>
                    <a:pt x="0" y="121"/>
                  </a:moveTo>
                  <a:lnTo>
                    <a:pt x="43" y="27"/>
                  </a:lnTo>
                  <a:lnTo>
                    <a:pt x="201" y="0"/>
                  </a:lnTo>
                  <a:lnTo>
                    <a:pt x="264" y="42"/>
                  </a:lnTo>
                  <a:lnTo>
                    <a:pt x="357" y="41"/>
                  </a:lnTo>
                  <a:lnTo>
                    <a:pt x="506" y="54"/>
                  </a:lnTo>
                  <a:lnTo>
                    <a:pt x="506" y="230"/>
                  </a:lnTo>
                  <a:lnTo>
                    <a:pt x="904" y="262"/>
                  </a:lnTo>
                  <a:lnTo>
                    <a:pt x="876" y="302"/>
                  </a:lnTo>
                  <a:lnTo>
                    <a:pt x="935" y="302"/>
                  </a:lnTo>
                  <a:lnTo>
                    <a:pt x="928" y="360"/>
                  </a:lnTo>
                  <a:lnTo>
                    <a:pt x="1137" y="386"/>
                  </a:lnTo>
                  <a:lnTo>
                    <a:pt x="1219" y="508"/>
                  </a:lnTo>
                  <a:lnTo>
                    <a:pt x="1265" y="696"/>
                  </a:lnTo>
                  <a:lnTo>
                    <a:pt x="1093" y="653"/>
                  </a:lnTo>
                  <a:lnTo>
                    <a:pt x="1083" y="720"/>
                  </a:lnTo>
                  <a:lnTo>
                    <a:pt x="1008" y="709"/>
                  </a:lnTo>
                  <a:lnTo>
                    <a:pt x="988" y="803"/>
                  </a:lnTo>
                  <a:lnTo>
                    <a:pt x="915" y="829"/>
                  </a:lnTo>
                  <a:lnTo>
                    <a:pt x="872" y="937"/>
                  </a:lnTo>
                  <a:lnTo>
                    <a:pt x="700" y="938"/>
                  </a:lnTo>
                  <a:lnTo>
                    <a:pt x="647" y="1113"/>
                  </a:lnTo>
                  <a:lnTo>
                    <a:pt x="615" y="1102"/>
                  </a:lnTo>
                  <a:lnTo>
                    <a:pt x="465" y="1016"/>
                  </a:lnTo>
                  <a:lnTo>
                    <a:pt x="479" y="963"/>
                  </a:lnTo>
                  <a:lnTo>
                    <a:pt x="228" y="487"/>
                  </a:lnTo>
                  <a:lnTo>
                    <a:pt x="90" y="447"/>
                  </a:lnTo>
                  <a:lnTo>
                    <a:pt x="5" y="322"/>
                  </a:lnTo>
                  <a:lnTo>
                    <a:pt x="0" y="121"/>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54" name="Freeform 161"/>
            <p:cNvSpPr>
              <a:spLocks/>
            </p:cNvSpPr>
            <p:nvPr/>
          </p:nvSpPr>
          <p:spPr bwMode="auto">
            <a:xfrm>
              <a:off x="3633788" y="3063875"/>
              <a:ext cx="1317625" cy="1336675"/>
            </a:xfrm>
            <a:custGeom>
              <a:avLst/>
              <a:gdLst>
                <a:gd name="T0" fmla="*/ 0 w 1661"/>
                <a:gd name="T1" fmla="*/ 2147483647 h 1684"/>
                <a:gd name="T2" fmla="*/ 2147483647 w 1661"/>
                <a:gd name="T3" fmla="*/ 2147483647 h 1684"/>
                <a:gd name="T4" fmla="*/ 2147483647 w 1661"/>
                <a:gd name="T5" fmla="*/ 2147483647 h 1684"/>
                <a:gd name="T6" fmla="*/ 2147483647 w 1661"/>
                <a:gd name="T7" fmla="*/ 2147483647 h 1684"/>
                <a:gd name="T8" fmla="*/ 2147483647 w 1661"/>
                <a:gd name="T9" fmla="*/ 2147483647 h 1684"/>
                <a:gd name="T10" fmla="*/ 2147483647 w 1661"/>
                <a:gd name="T11" fmla="*/ 2147483647 h 1684"/>
                <a:gd name="T12" fmla="*/ 2147483647 w 1661"/>
                <a:gd name="T13" fmla="*/ 2147483647 h 1684"/>
                <a:gd name="T14" fmla="*/ 2147483647 w 1661"/>
                <a:gd name="T15" fmla="*/ 2147483647 h 1684"/>
                <a:gd name="T16" fmla="*/ 2147483647 w 1661"/>
                <a:gd name="T17" fmla="*/ 0 h 1684"/>
                <a:gd name="T18" fmla="*/ 2147483647 w 1661"/>
                <a:gd name="T19" fmla="*/ 2147483647 h 1684"/>
                <a:gd name="T20" fmla="*/ 2147483647 w 1661"/>
                <a:gd name="T21" fmla="*/ 2147483647 h 1684"/>
                <a:gd name="T22" fmla="*/ 2147483647 w 1661"/>
                <a:gd name="T23" fmla="*/ 2147483647 h 1684"/>
                <a:gd name="T24" fmla="*/ 2147483647 w 1661"/>
                <a:gd name="T25" fmla="*/ 2147483647 h 1684"/>
                <a:gd name="T26" fmla="*/ 2147483647 w 1661"/>
                <a:gd name="T27" fmla="*/ 2147483647 h 1684"/>
                <a:gd name="T28" fmla="*/ 2147483647 w 1661"/>
                <a:gd name="T29" fmla="*/ 2147483647 h 1684"/>
                <a:gd name="T30" fmla="*/ 2147483647 w 1661"/>
                <a:gd name="T31" fmla="*/ 2147483647 h 1684"/>
                <a:gd name="T32" fmla="*/ 2147483647 w 1661"/>
                <a:gd name="T33" fmla="*/ 2147483647 h 1684"/>
                <a:gd name="T34" fmla="*/ 2147483647 w 1661"/>
                <a:gd name="T35" fmla="*/ 2147483647 h 1684"/>
                <a:gd name="T36" fmla="*/ 2147483647 w 1661"/>
                <a:gd name="T37" fmla="*/ 2147483647 h 1684"/>
                <a:gd name="T38" fmla="*/ 2147483647 w 1661"/>
                <a:gd name="T39" fmla="*/ 2147483647 h 1684"/>
                <a:gd name="T40" fmla="*/ 2147483647 w 1661"/>
                <a:gd name="T41" fmla="*/ 2147483647 h 1684"/>
                <a:gd name="T42" fmla="*/ 2147483647 w 1661"/>
                <a:gd name="T43" fmla="*/ 2147483647 h 1684"/>
                <a:gd name="T44" fmla="*/ 2147483647 w 1661"/>
                <a:gd name="T45" fmla="*/ 2147483647 h 1684"/>
                <a:gd name="T46" fmla="*/ 2147483647 w 1661"/>
                <a:gd name="T47" fmla="*/ 2147483647 h 1684"/>
                <a:gd name="T48" fmla="*/ 2147483647 w 1661"/>
                <a:gd name="T49" fmla="*/ 2147483647 h 1684"/>
                <a:gd name="T50" fmla="*/ 2147483647 w 1661"/>
                <a:gd name="T51" fmla="*/ 2147483647 h 1684"/>
                <a:gd name="T52" fmla="*/ 2147483647 w 1661"/>
                <a:gd name="T53" fmla="*/ 2147483647 h 1684"/>
                <a:gd name="T54" fmla="*/ 2147483647 w 1661"/>
                <a:gd name="T55" fmla="*/ 2147483647 h 1684"/>
                <a:gd name="T56" fmla="*/ 2147483647 w 1661"/>
                <a:gd name="T57" fmla="*/ 2147483647 h 1684"/>
                <a:gd name="T58" fmla="*/ 2147483647 w 1661"/>
                <a:gd name="T59" fmla="*/ 2147483647 h 1684"/>
                <a:gd name="T60" fmla="*/ 2147483647 w 1661"/>
                <a:gd name="T61" fmla="*/ 2147483647 h 1684"/>
                <a:gd name="T62" fmla="*/ 2147483647 w 1661"/>
                <a:gd name="T63" fmla="*/ 2147483647 h 1684"/>
                <a:gd name="T64" fmla="*/ 2147483647 w 1661"/>
                <a:gd name="T65" fmla="*/ 2147483647 h 1684"/>
                <a:gd name="T66" fmla="*/ 2147483647 w 1661"/>
                <a:gd name="T67" fmla="*/ 2147483647 h 1684"/>
                <a:gd name="T68" fmla="*/ 2147483647 w 1661"/>
                <a:gd name="T69" fmla="*/ 2147483647 h 1684"/>
                <a:gd name="T70" fmla="*/ 2147483647 w 1661"/>
                <a:gd name="T71" fmla="*/ 2147483647 h 1684"/>
                <a:gd name="T72" fmla="*/ 0 w 1661"/>
                <a:gd name="T73" fmla="*/ 2147483647 h 16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61"/>
                <a:gd name="T112" fmla="*/ 0 h 1684"/>
                <a:gd name="T113" fmla="*/ 1661 w 1661"/>
                <a:gd name="T114" fmla="*/ 1684 h 16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61" h="1684">
                  <a:moveTo>
                    <a:pt x="0" y="981"/>
                  </a:moveTo>
                  <a:lnTo>
                    <a:pt x="72" y="870"/>
                  </a:lnTo>
                  <a:lnTo>
                    <a:pt x="242" y="870"/>
                  </a:lnTo>
                  <a:lnTo>
                    <a:pt x="321" y="614"/>
                  </a:lnTo>
                  <a:lnTo>
                    <a:pt x="312" y="503"/>
                  </a:lnTo>
                  <a:lnTo>
                    <a:pt x="371" y="369"/>
                  </a:lnTo>
                  <a:lnTo>
                    <a:pt x="703" y="326"/>
                  </a:lnTo>
                  <a:lnTo>
                    <a:pt x="785" y="41"/>
                  </a:lnTo>
                  <a:lnTo>
                    <a:pt x="849" y="0"/>
                  </a:lnTo>
                  <a:lnTo>
                    <a:pt x="919" y="67"/>
                  </a:lnTo>
                  <a:lnTo>
                    <a:pt x="921" y="177"/>
                  </a:lnTo>
                  <a:lnTo>
                    <a:pt x="1369" y="319"/>
                  </a:lnTo>
                  <a:lnTo>
                    <a:pt x="1659" y="334"/>
                  </a:lnTo>
                  <a:lnTo>
                    <a:pt x="1661" y="343"/>
                  </a:lnTo>
                  <a:lnTo>
                    <a:pt x="1653" y="399"/>
                  </a:lnTo>
                  <a:lnTo>
                    <a:pt x="1587" y="440"/>
                  </a:lnTo>
                  <a:lnTo>
                    <a:pt x="1477" y="413"/>
                  </a:lnTo>
                  <a:lnTo>
                    <a:pt x="1476" y="481"/>
                  </a:lnTo>
                  <a:lnTo>
                    <a:pt x="1362" y="524"/>
                  </a:lnTo>
                  <a:lnTo>
                    <a:pt x="1329" y="616"/>
                  </a:lnTo>
                  <a:lnTo>
                    <a:pt x="1375" y="700"/>
                  </a:lnTo>
                  <a:lnTo>
                    <a:pt x="1364" y="794"/>
                  </a:lnTo>
                  <a:lnTo>
                    <a:pt x="1223" y="1065"/>
                  </a:lnTo>
                  <a:lnTo>
                    <a:pt x="1180" y="1068"/>
                  </a:lnTo>
                  <a:lnTo>
                    <a:pt x="1108" y="1001"/>
                  </a:lnTo>
                  <a:lnTo>
                    <a:pt x="1075" y="1065"/>
                  </a:lnTo>
                  <a:lnTo>
                    <a:pt x="1043" y="1066"/>
                  </a:lnTo>
                  <a:lnTo>
                    <a:pt x="1033" y="1029"/>
                  </a:lnTo>
                  <a:lnTo>
                    <a:pt x="960" y="1029"/>
                  </a:lnTo>
                  <a:lnTo>
                    <a:pt x="992" y="946"/>
                  </a:lnTo>
                  <a:lnTo>
                    <a:pt x="908" y="892"/>
                  </a:lnTo>
                  <a:lnTo>
                    <a:pt x="752" y="1327"/>
                  </a:lnTo>
                  <a:lnTo>
                    <a:pt x="454" y="1518"/>
                  </a:lnTo>
                  <a:lnTo>
                    <a:pt x="296" y="1494"/>
                  </a:lnTo>
                  <a:lnTo>
                    <a:pt x="84" y="1684"/>
                  </a:lnTo>
                  <a:lnTo>
                    <a:pt x="188" y="1397"/>
                  </a:lnTo>
                  <a:lnTo>
                    <a:pt x="0" y="981"/>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55" name="Freeform 162"/>
            <p:cNvSpPr>
              <a:spLocks/>
            </p:cNvSpPr>
            <p:nvPr/>
          </p:nvSpPr>
          <p:spPr bwMode="auto">
            <a:xfrm>
              <a:off x="2155825" y="2551113"/>
              <a:ext cx="708025" cy="706437"/>
            </a:xfrm>
            <a:custGeom>
              <a:avLst/>
              <a:gdLst>
                <a:gd name="T0" fmla="*/ 0 w 892"/>
                <a:gd name="T1" fmla="*/ 2147483647 h 890"/>
                <a:gd name="T2" fmla="*/ 2147483647 w 892"/>
                <a:gd name="T3" fmla="*/ 2147483647 h 890"/>
                <a:gd name="T4" fmla="*/ 2147483647 w 892"/>
                <a:gd name="T5" fmla="*/ 2147483647 h 890"/>
                <a:gd name="T6" fmla="*/ 2147483647 w 892"/>
                <a:gd name="T7" fmla="*/ 2147483647 h 890"/>
                <a:gd name="T8" fmla="*/ 2147483647 w 892"/>
                <a:gd name="T9" fmla="*/ 2147483647 h 890"/>
                <a:gd name="T10" fmla="*/ 2147483647 w 892"/>
                <a:gd name="T11" fmla="*/ 2147483647 h 890"/>
                <a:gd name="T12" fmla="*/ 2147483647 w 892"/>
                <a:gd name="T13" fmla="*/ 0 h 890"/>
                <a:gd name="T14" fmla="*/ 2147483647 w 892"/>
                <a:gd name="T15" fmla="*/ 2147483647 h 890"/>
                <a:gd name="T16" fmla="*/ 2147483647 w 892"/>
                <a:gd name="T17" fmla="*/ 2147483647 h 890"/>
                <a:gd name="T18" fmla="*/ 2147483647 w 892"/>
                <a:gd name="T19" fmla="*/ 2147483647 h 890"/>
                <a:gd name="T20" fmla="*/ 2147483647 w 892"/>
                <a:gd name="T21" fmla="*/ 2147483647 h 890"/>
                <a:gd name="T22" fmla="*/ 2147483647 w 892"/>
                <a:gd name="T23" fmla="*/ 2147483647 h 890"/>
                <a:gd name="T24" fmla="*/ 2147483647 w 892"/>
                <a:gd name="T25" fmla="*/ 2147483647 h 890"/>
                <a:gd name="T26" fmla="*/ 2147483647 w 892"/>
                <a:gd name="T27" fmla="*/ 2147483647 h 890"/>
                <a:gd name="T28" fmla="*/ 2147483647 w 892"/>
                <a:gd name="T29" fmla="*/ 2147483647 h 890"/>
                <a:gd name="T30" fmla="*/ 2147483647 w 892"/>
                <a:gd name="T31" fmla="*/ 2147483647 h 890"/>
                <a:gd name="T32" fmla="*/ 2147483647 w 892"/>
                <a:gd name="T33" fmla="*/ 2147483647 h 890"/>
                <a:gd name="T34" fmla="*/ 0 w 892"/>
                <a:gd name="T35" fmla="*/ 2147483647 h 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2"/>
                <a:gd name="T55" fmla="*/ 0 h 890"/>
                <a:gd name="T56" fmla="*/ 892 w 892"/>
                <a:gd name="T57" fmla="*/ 890 h 8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2" h="890">
                  <a:moveTo>
                    <a:pt x="0" y="472"/>
                  </a:moveTo>
                  <a:lnTo>
                    <a:pt x="55" y="297"/>
                  </a:lnTo>
                  <a:lnTo>
                    <a:pt x="142" y="212"/>
                  </a:lnTo>
                  <a:lnTo>
                    <a:pt x="523" y="82"/>
                  </a:lnTo>
                  <a:lnTo>
                    <a:pt x="658" y="83"/>
                  </a:lnTo>
                  <a:lnTo>
                    <a:pt x="676" y="12"/>
                  </a:lnTo>
                  <a:lnTo>
                    <a:pt x="709" y="0"/>
                  </a:lnTo>
                  <a:lnTo>
                    <a:pt x="762" y="27"/>
                  </a:lnTo>
                  <a:lnTo>
                    <a:pt x="771" y="178"/>
                  </a:lnTo>
                  <a:lnTo>
                    <a:pt x="715" y="260"/>
                  </a:lnTo>
                  <a:lnTo>
                    <a:pt x="892" y="648"/>
                  </a:lnTo>
                  <a:lnTo>
                    <a:pt x="872" y="705"/>
                  </a:lnTo>
                  <a:lnTo>
                    <a:pt x="788" y="717"/>
                  </a:lnTo>
                  <a:lnTo>
                    <a:pt x="497" y="890"/>
                  </a:lnTo>
                  <a:lnTo>
                    <a:pt x="340" y="797"/>
                  </a:lnTo>
                  <a:lnTo>
                    <a:pt x="259" y="825"/>
                  </a:lnTo>
                  <a:lnTo>
                    <a:pt x="124" y="808"/>
                  </a:lnTo>
                  <a:lnTo>
                    <a:pt x="0" y="472"/>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56" name="Freeform 163"/>
            <p:cNvSpPr>
              <a:spLocks/>
            </p:cNvSpPr>
            <p:nvPr/>
          </p:nvSpPr>
          <p:spPr bwMode="auto">
            <a:xfrm>
              <a:off x="1820863" y="3382963"/>
              <a:ext cx="669925" cy="779462"/>
            </a:xfrm>
            <a:custGeom>
              <a:avLst/>
              <a:gdLst>
                <a:gd name="T0" fmla="*/ 2147483647 w 845"/>
                <a:gd name="T1" fmla="*/ 2147483647 h 982"/>
                <a:gd name="T2" fmla="*/ 2147483647 w 845"/>
                <a:gd name="T3" fmla="*/ 2147483647 h 982"/>
                <a:gd name="T4" fmla="*/ 2147483647 w 845"/>
                <a:gd name="T5" fmla="*/ 0 h 982"/>
                <a:gd name="T6" fmla="*/ 2147483647 w 845"/>
                <a:gd name="T7" fmla="*/ 2147483647 h 982"/>
                <a:gd name="T8" fmla="*/ 2147483647 w 845"/>
                <a:gd name="T9" fmla="*/ 2147483647 h 982"/>
                <a:gd name="T10" fmla="*/ 2147483647 w 845"/>
                <a:gd name="T11" fmla="*/ 2147483647 h 982"/>
                <a:gd name="T12" fmla="*/ 2147483647 w 845"/>
                <a:gd name="T13" fmla="*/ 2147483647 h 982"/>
                <a:gd name="T14" fmla="*/ 2147483647 w 845"/>
                <a:gd name="T15" fmla="*/ 2147483647 h 982"/>
                <a:gd name="T16" fmla="*/ 2147483647 w 845"/>
                <a:gd name="T17" fmla="*/ 2147483647 h 982"/>
                <a:gd name="T18" fmla="*/ 2147483647 w 845"/>
                <a:gd name="T19" fmla="*/ 2147483647 h 982"/>
                <a:gd name="T20" fmla="*/ 2147483647 w 845"/>
                <a:gd name="T21" fmla="*/ 2147483647 h 982"/>
                <a:gd name="T22" fmla="*/ 2147483647 w 845"/>
                <a:gd name="T23" fmla="*/ 2147483647 h 982"/>
                <a:gd name="T24" fmla="*/ 0 w 845"/>
                <a:gd name="T25" fmla="*/ 2147483647 h 982"/>
                <a:gd name="T26" fmla="*/ 2147483647 w 845"/>
                <a:gd name="T27" fmla="*/ 2147483647 h 9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5"/>
                <a:gd name="T43" fmla="*/ 0 h 982"/>
                <a:gd name="T44" fmla="*/ 845 w 845"/>
                <a:gd name="T45" fmla="*/ 982 h 9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5" h="982">
                  <a:moveTo>
                    <a:pt x="24" y="110"/>
                  </a:moveTo>
                  <a:lnTo>
                    <a:pt x="68" y="41"/>
                  </a:lnTo>
                  <a:lnTo>
                    <a:pt x="191" y="0"/>
                  </a:lnTo>
                  <a:lnTo>
                    <a:pt x="359" y="97"/>
                  </a:lnTo>
                  <a:lnTo>
                    <a:pt x="486" y="47"/>
                  </a:lnTo>
                  <a:lnTo>
                    <a:pt x="668" y="465"/>
                  </a:lnTo>
                  <a:lnTo>
                    <a:pt x="709" y="712"/>
                  </a:lnTo>
                  <a:lnTo>
                    <a:pt x="792" y="725"/>
                  </a:lnTo>
                  <a:lnTo>
                    <a:pt x="845" y="778"/>
                  </a:lnTo>
                  <a:lnTo>
                    <a:pt x="644" y="982"/>
                  </a:lnTo>
                  <a:lnTo>
                    <a:pt x="130" y="909"/>
                  </a:lnTo>
                  <a:lnTo>
                    <a:pt x="28" y="745"/>
                  </a:lnTo>
                  <a:lnTo>
                    <a:pt x="0" y="626"/>
                  </a:lnTo>
                  <a:lnTo>
                    <a:pt x="24" y="110"/>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57" name="Freeform 164"/>
            <p:cNvSpPr>
              <a:spLocks/>
            </p:cNvSpPr>
            <p:nvPr/>
          </p:nvSpPr>
          <p:spPr bwMode="auto">
            <a:xfrm>
              <a:off x="2455863" y="5419725"/>
              <a:ext cx="622300" cy="819150"/>
            </a:xfrm>
            <a:custGeom>
              <a:avLst/>
              <a:gdLst>
                <a:gd name="T0" fmla="*/ 0 w 783"/>
                <a:gd name="T1" fmla="*/ 2147483647 h 1031"/>
                <a:gd name="T2" fmla="*/ 2147483647 w 783"/>
                <a:gd name="T3" fmla="*/ 2147483647 h 1031"/>
                <a:gd name="T4" fmla="*/ 2147483647 w 783"/>
                <a:gd name="T5" fmla="*/ 2147483647 h 1031"/>
                <a:gd name="T6" fmla="*/ 2147483647 w 783"/>
                <a:gd name="T7" fmla="*/ 2147483647 h 1031"/>
                <a:gd name="T8" fmla="*/ 2147483647 w 783"/>
                <a:gd name="T9" fmla="*/ 2147483647 h 1031"/>
                <a:gd name="T10" fmla="*/ 2147483647 w 783"/>
                <a:gd name="T11" fmla="*/ 2147483647 h 1031"/>
                <a:gd name="T12" fmla="*/ 2147483647 w 783"/>
                <a:gd name="T13" fmla="*/ 2147483647 h 1031"/>
                <a:gd name="T14" fmla="*/ 2147483647 w 783"/>
                <a:gd name="T15" fmla="*/ 2147483647 h 1031"/>
                <a:gd name="T16" fmla="*/ 2147483647 w 783"/>
                <a:gd name="T17" fmla="*/ 2147483647 h 1031"/>
                <a:gd name="T18" fmla="*/ 2147483647 w 783"/>
                <a:gd name="T19" fmla="*/ 0 h 1031"/>
                <a:gd name="T20" fmla="*/ 2147483647 w 783"/>
                <a:gd name="T21" fmla="*/ 2147483647 h 1031"/>
                <a:gd name="T22" fmla="*/ 2147483647 w 783"/>
                <a:gd name="T23" fmla="*/ 2147483647 h 1031"/>
                <a:gd name="T24" fmla="*/ 2147483647 w 783"/>
                <a:gd name="T25" fmla="*/ 2147483647 h 1031"/>
                <a:gd name="T26" fmla="*/ 0 w 783"/>
                <a:gd name="T27" fmla="*/ 2147483647 h 10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3"/>
                <a:gd name="T43" fmla="*/ 0 h 1031"/>
                <a:gd name="T44" fmla="*/ 783 w 783"/>
                <a:gd name="T45" fmla="*/ 1031 h 10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3" h="1031">
                  <a:moveTo>
                    <a:pt x="0" y="634"/>
                  </a:moveTo>
                  <a:lnTo>
                    <a:pt x="43" y="526"/>
                  </a:lnTo>
                  <a:lnTo>
                    <a:pt x="116" y="500"/>
                  </a:lnTo>
                  <a:lnTo>
                    <a:pt x="136" y="406"/>
                  </a:lnTo>
                  <a:lnTo>
                    <a:pt x="211" y="417"/>
                  </a:lnTo>
                  <a:lnTo>
                    <a:pt x="221" y="350"/>
                  </a:lnTo>
                  <a:lnTo>
                    <a:pt x="393" y="393"/>
                  </a:lnTo>
                  <a:lnTo>
                    <a:pt x="347" y="205"/>
                  </a:lnTo>
                  <a:lnTo>
                    <a:pt x="265" y="83"/>
                  </a:lnTo>
                  <a:lnTo>
                    <a:pt x="582" y="0"/>
                  </a:lnTo>
                  <a:lnTo>
                    <a:pt x="760" y="204"/>
                  </a:lnTo>
                  <a:lnTo>
                    <a:pt x="783" y="301"/>
                  </a:lnTo>
                  <a:lnTo>
                    <a:pt x="453" y="1031"/>
                  </a:lnTo>
                  <a:lnTo>
                    <a:pt x="0" y="634"/>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58" name="Freeform 165"/>
            <p:cNvSpPr>
              <a:spLocks/>
            </p:cNvSpPr>
            <p:nvPr/>
          </p:nvSpPr>
          <p:spPr bwMode="auto">
            <a:xfrm>
              <a:off x="3736975" y="2432050"/>
              <a:ext cx="458788" cy="388938"/>
            </a:xfrm>
            <a:custGeom>
              <a:avLst/>
              <a:gdLst>
                <a:gd name="T0" fmla="*/ 0 w 579"/>
                <a:gd name="T1" fmla="*/ 2147483647 h 490"/>
                <a:gd name="T2" fmla="*/ 2147483647 w 579"/>
                <a:gd name="T3" fmla="*/ 2147483647 h 490"/>
                <a:gd name="T4" fmla="*/ 2147483647 w 579"/>
                <a:gd name="T5" fmla="*/ 2147483647 h 490"/>
                <a:gd name="T6" fmla="*/ 2147483647 w 579"/>
                <a:gd name="T7" fmla="*/ 2147483647 h 490"/>
                <a:gd name="T8" fmla="*/ 2147483647 w 579"/>
                <a:gd name="T9" fmla="*/ 2147483647 h 490"/>
                <a:gd name="T10" fmla="*/ 2147483647 w 579"/>
                <a:gd name="T11" fmla="*/ 2147483647 h 490"/>
                <a:gd name="T12" fmla="*/ 2147483647 w 579"/>
                <a:gd name="T13" fmla="*/ 0 h 490"/>
                <a:gd name="T14" fmla="*/ 2147483647 w 579"/>
                <a:gd name="T15" fmla="*/ 2147483647 h 490"/>
                <a:gd name="T16" fmla="*/ 0 w 579"/>
                <a:gd name="T17" fmla="*/ 2147483647 h 4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9"/>
                <a:gd name="T28" fmla="*/ 0 h 490"/>
                <a:gd name="T29" fmla="*/ 579 w 579"/>
                <a:gd name="T30" fmla="*/ 490 h 4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9" h="490">
                  <a:moveTo>
                    <a:pt x="0" y="115"/>
                  </a:moveTo>
                  <a:lnTo>
                    <a:pt x="14" y="419"/>
                  </a:lnTo>
                  <a:lnTo>
                    <a:pt x="74" y="490"/>
                  </a:lnTo>
                  <a:lnTo>
                    <a:pt x="332" y="471"/>
                  </a:lnTo>
                  <a:lnTo>
                    <a:pt x="579" y="334"/>
                  </a:lnTo>
                  <a:lnTo>
                    <a:pt x="555" y="26"/>
                  </a:lnTo>
                  <a:lnTo>
                    <a:pt x="466" y="0"/>
                  </a:lnTo>
                  <a:lnTo>
                    <a:pt x="332" y="108"/>
                  </a:lnTo>
                  <a:lnTo>
                    <a:pt x="0" y="115"/>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59" name="Freeform 166"/>
            <p:cNvSpPr>
              <a:spLocks/>
            </p:cNvSpPr>
            <p:nvPr/>
          </p:nvSpPr>
          <p:spPr bwMode="auto">
            <a:xfrm>
              <a:off x="4306888" y="2762250"/>
              <a:ext cx="755650" cy="566738"/>
            </a:xfrm>
            <a:custGeom>
              <a:avLst/>
              <a:gdLst>
                <a:gd name="T0" fmla="*/ 2147483647 w 951"/>
                <a:gd name="T1" fmla="*/ 2147483647 h 715"/>
                <a:gd name="T2" fmla="*/ 0 w 951"/>
                <a:gd name="T3" fmla="*/ 2147483647 h 715"/>
                <a:gd name="T4" fmla="*/ 2147483647 w 951"/>
                <a:gd name="T5" fmla="*/ 2147483647 h 715"/>
                <a:gd name="T6" fmla="*/ 2147483647 w 951"/>
                <a:gd name="T7" fmla="*/ 2147483647 h 715"/>
                <a:gd name="T8" fmla="*/ 2147483647 w 951"/>
                <a:gd name="T9" fmla="*/ 2147483647 h 715"/>
                <a:gd name="T10" fmla="*/ 2147483647 w 951"/>
                <a:gd name="T11" fmla="*/ 2147483647 h 715"/>
                <a:gd name="T12" fmla="*/ 2147483647 w 951"/>
                <a:gd name="T13" fmla="*/ 2147483647 h 715"/>
                <a:gd name="T14" fmla="*/ 2147483647 w 951"/>
                <a:gd name="T15" fmla="*/ 2147483647 h 715"/>
                <a:gd name="T16" fmla="*/ 2147483647 w 951"/>
                <a:gd name="T17" fmla="*/ 2147483647 h 715"/>
                <a:gd name="T18" fmla="*/ 2147483647 w 951"/>
                <a:gd name="T19" fmla="*/ 2147483647 h 715"/>
                <a:gd name="T20" fmla="*/ 2147483647 w 951"/>
                <a:gd name="T21" fmla="*/ 2147483647 h 715"/>
                <a:gd name="T22" fmla="*/ 2147483647 w 951"/>
                <a:gd name="T23" fmla="*/ 2147483647 h 715"/>
                <a:gd name="T24" fmla="*/ 2147483647 w 951"/>
                <a:gd name="T25" fmla="*/ 2147483647 h 715"/>
                <a:gd name="T26" fmla="*/ 2147483647 w 951"/>
                <a:gd name="T27" fmla="*/ 2147483647 h 715"/>
                <a:gd name="T28" fmla="*/ 2147483647 w 951"/>
                <a:gd name="T29" fmla="*/ 2147483647 h 715"/>
                <a:gd name="T30" fmla="*/ 2147483647 w 951"/>
                <a:gd name="T31" fmla="*/ 2147483647 h 715"/>
                <a:gd name="T32" fmla="*/ 2147483647 w 951"/>
                <a:gd name="T33" fmla="*/ 0 h 715"/>
                <a:gd name="T34" fmla="*/ 2147483647 w 951"/>
                <a:gd name="T35" fmla="*/ 2147483647 h 7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1"/>
                <a:gd name="T55" fmla="*/ 0 h 715"/>
                <a:gd name="T56" fmla="*/ 951 w 951"/>
                <a:gd name="T57" fmla="*/ 715 h 7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1" h="715">
                  <a:moveTo>
                    <a:pt x="7" y="82"/>
                  </a:moveTo>
                  <a:lnTo>
                    <a:pt x="0" y="381"/>
                  </a:lnTo>
                  <a:lnTo>
                    <a:pt x="70" y="448"/>
                  </a:lnTo>
                  <a:lnTo>
                    <a:pt x="72" y="558"/>
                  </a:lnTo>
                  <a:lnTo>
                    <a:pt x="520" y="700"/>
                  </a:lnTo>
                  <a:lnTo>
                    <a:pt x="810" y="715"/>
                  </a:lnTo>
                  <a:lnTo>
                    <a:pt x="874" y="668"/>
                  </a:lnTo>
                  <a:lnTo>
                    <a:pt x="925" y="545"/>
                  </a:lnTo>
                  <a:lnTo>
                    <a:pt x="936" y="469"/>
                  </a:lnTo>
                  <a:lnTo>
                    <a:pt x="840" y="453"/>
                  </a:lnTo>
                  <a:lnTo>
                    <a:pt x="951" y="155"/>
                  </a:lnTo>
                  <a:lnTo>
                    <a:pt x="865" y="126"/>
                  </a:lnTo>
                  <a:lnTo>
                    <a:pt x="774" y="143"/>
                  </a:lnTo>
                  <a:lnTo>
                    <a:pt x="629" y="242"/>
                  </a:lnTo>
                  <a:lnTo>
                    <a:pt x="628" y="185"/>
                  </a:lnTo>
                  <a:lnTo>
                    <a:pt x="577" y="146"/>
                  </a:lnTo>
                  <a:lnTo>
                    <a:pt x="213" y="0"/>
                  </a:lnTo>
                  <a:lnTo>
                    <a:pt x="7" y="82"/>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60" name="Freeform 167"/>
            <p:cNvSpPr>
              <a:spLocks/>
            </p:cNvSpPr>
            <p:nvPr/>
          </p:nvSpPr>
          <p:spPr bwMode="auto">
            <a:xfrm>
              <a:off x="3071813" y="3759200"/>
              <a:ext cx="709612" cy="962025"/>
            </a:xfrm>
            <a:custGeom>
              <a:avLst/>
              <a:gdLst>
                <a:gd name="T0" fmla="*/ 0 w 896"/>
                <a:gd name="T1" fmla="*/ 2147483647 h 1213"/>
                <a:gd name="T2" fmla="*/ 2147483647 w 896"/>
                <a:gd name="T3" fmla="*/ 2147483647 h 1213"/>
                <a:gd name="T4" fmla="*/ 2147483647 w 896"/>
                <a:gd name="T5" fmla="*/ 2147483647 h 1213"/>
                <a:gd name="T6" fmla="*/ 2147483647 w 896"/>
                <a:gd name="T7" fmla="*/ 0 h 1213"/>
                <a:gd name="T8" fmla="*/ 2147483647 w 896"/>
                <a:gd name="T9" fmla="*/ 2147483647 h 1213"/>
                <a:gd name="T10" fmla="*/ 2147483647 w 896"/>
                <a:gd name="T11" fmla="*/ 2147483647 h 1213"/>
                <a:gd name="T12" fmla="*/ 2147483647 w 896"/>
                <a:gd name="T13" fmla="*/ 2147483647 h 1213"/>
                <a:gd name="T14" fmla="*/ 2147483647 w 896"/>
                <a:gd name="T15" fmla="*/ 2147483647 h 1213"/>
                <a:gd name="T16" fmla="*/ 2147483647 w 896"/>
                <a:gd name="T17" fmla="*/ 2147483647 h 1213"/>
                <a:gd name="T18" fmla="*/ 2147483647 w 896"/>
                <a:gd name="T19" fmla="*/ 2147483647 h 1213"/>
                <a:gd name="T20" fmla="*/ 2147483647 w 896"/>
                <a:gd name="T21" fmla="*/ 2147483647 h 1213"/>
                <a:gd name="T22" fmla="*/ 2147483647 w 896"/>
                <a:gd name="T23" fmla="*/ 2147483647 h 1213"/>
                <a:gd name="T24" fmla="*/ 0 w 896"/>
                <a:gd name="T25" fmla="*/ 2147483647 h 1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6"/>
                <a:gd name="T40" fmla="*/ 0 h 1213"/>
                <a:gd name="T41" fmla="*/ 896 w 896"/>
                <a:gd name="T42" fmla="*/ 1213 h 1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6" h="1213">
                  <a:moveTo>
                    <a:pt x="0" y="567"/>
                  </a:moveTo>
                  <a:lnTo>
                    <a:pt x="40" y="496"/>
                  </a:lnTo>
                  <a:lnTo>
                    <a:pt x="274" y="240"/>
                  </a:lnTo>
                  <a:lnTo>
                    <a:pt x="387" y="0"/>
                  </a:lnTo>
                  <a:lnTo>
                    <a:pt x="532" y="6"/>
                  </a:lnTo>
                  <a:lnTo>
                    <a:pt x="708" y="106"/>
                  </a:lnTo>
                  <a:lnTo>
                    <a:pt x="896" y="522"/>
                  </a:lnTo>
                  <a:lnTo>
                    <a:pt x="792" y="809"/>
                  </a:lnTo>
                  <a:lnTo>
                    <a:pt x="617" y="972"/>
                  </a:lnTo>
                  <a:lnTo>
                    <a:pt x="594" y="1213"/>
                  </a:lnTo>
                  <a:lnTo>
                    <a:pt x="448" y="1131"/>
                  </a:lnTo>
                  <a:lnTo>
                    <a:pt x="136" y="915"/>
                  </a:lnTo>
                  <a:lnTo>
                    <a:pt x="0" y="567"/>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61" name="Freeform 168"/>
            <p:cNvSpPr>
              <a:spLocks/>
            </p:cNvSpPr>
            <p:nvPr/>
          </p:nvSpPr>
          <p:spPr bwMode="auto">
            <a:xfrm>
              <a:off x="1762125" y="2925763"/>
              <a:ext cx="600075" cy="534987"/>
            </a:xfrm>
            <a:custGeom>
              <a:avLst/>
              <a:gdLst>
                <a:gd name="T0" fmla="*/ 0 w 757"/>
                <a:gd name="T1" fmla="*/ 2147483647 h 673"/>
                <a:gd name="T2" fmla="*/ 2147483647 w 757"/>
                <a:gd name="T3" fmla="*/ 2147483647 h 673"/>
                <a:gd name="T4" fmla="*/ 2147483647 w 757"/>
                <a:gd name="T5" fmla="*/ 2147483647 h 673"/>
                <a:gd name="T6" fmla="*/ 2147483647 w 757"/>
                <a:gd name="T7" fmla="*/ 2147483647 h 673"/>
                <a:gd name="T8" fmla="*/ 2147483647 w 757"/>
                <a:gd name="T9" fmla="*/ 2147483647 h 673"/>
                <a:gd name="T10" fmla="*/ 2147483647 w 757"/>
                <a:gd name="T11" fmla="*/ 2147483647 h 673"/>
                <a:gd name="T12" fmla="*/ 2147483647 w 757"/>
                <a:gd name="T13" fmla="*/ 2147483647 h 673"/>
                <a:gd name="T14" fmla="*/ 2147483647 w 757"/>
                <a:gd name="T15" fmla="*/ 2147483647 h 673"/>
                <a:gd name="T16" fmla="*/ 2147483647 w 757"/>
                <a:gd name="T17" fmla="*/ 2147483647 h 673"/>
                <a:gd name="T18" fmla="*/ 2147483647 w 757"/>
                <a:gd name="T19" fmla="*/ 0 h 673"/>
                <a:gd name="T20" fmla="*/ 2147483647 w 757"/>
                <a:gd name="T21" fmla="*/ 2147483647 h 673"/>
                <a:gd name="T22" fmla="*/ 0 w 757"/>
                <a:gd name="T23" fmla="*/ 2147483647 h 6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7"/>
                <a:gd name="T37" fmla="*/ 0 h 673"/>
                <a:gd name="T38" fmla="*/ 757 w 757"/>
                <a:gd name="T39" fmla="*/ 673 h 6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7" h="673">
                  <a:moveTo>
                    <a:pt x="0" y="361"/>
                  </a:moveTo>
                  <a:lnTo>
                    <a:pt x="92" y="401"/>
                  </a:lnTo>
                  <a:lnTo>
                    <a:pt x="63" y="521"/>
                  </a:lnTo>
                  <a:lnTo>
                    <a:pt x="142" y="617"/>
                  </a:lnTo>
                  <a:lnTo>
                    <a:pt x="265" y="576"/>
                  </a:lnTo>
                  <a:lnTo>
                    <a:pt x="433" y="673"/>
                  </a:lnTo>
                  <a:lnTo>
                    <a:pt x="560" y="623"/>
                  </a:lnTo>
                  <a:lnTo>
                    <a:pt x="757" y="353"/>
                  </a:lnTo>
                  <a:lnTo>
                    <a:pt x="622" y="336"/>
                  </a:lnTo>
                  <a:lnTo>
                    <a:pt x="498" y="0"/>
                  </a:lnTo>
                  <a:lnTo>
                    <a:pt x="304" y="107"/>
                  </a:lnTo>
                  <a:lnTo>
                    <a:pt x="0" y="361"/>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62" name="Freeform 169"/>
            <p:cNvSpPr>
              <a:spLocks/>
            </p:cNvSpPr>
            <p:nvPr/>
          </p:nvSpPr>
          <p:spPr bwMode="auto">
            <a:xfrm>
              <a:off x="1333500" y="5534025"/>
              <a:ext cx="917575" cy="722313"/>
            </a:xfrm>
            <a:custGeom>
              <a:avLst/>
              <a:gdLst>
                <a:gd name="T0" fmla="*/ 0 w 1156"/>
                <a:gd name="T1" fmla="*/ 2147483647 h 910"/>
                <a:gd name="T2" fmla="*/ 2147483647 w 1156"/>
                <a:gd name="T3" fmla="*/ 2147483647 h 910"/>
                <a:gd name="T4" fmla="*/ 2147483647 w 1156"/>
                <a:gd name="T5" fmla="*/ 2147483647 h 910"/>
                <a:gd name="T6" fmla="*/ 2147483647 w 1156"/>
                <a:gd name="T7" fmla="*/ 2147483647 h 910"/>
                <a:gd name="T8" fmla="*/ 2147483647 w 1156"/>
                <a:gd name="T9" fmla="*/ 2147483647 h 910"/>
                <a:gd name="T10" fmla="*/ 2147483647 w 1156"/>
                <a:gd name="T11" fmla="*/ 2147483647 h 910"/>
                <a:gd name="T12" fmla="*/ 2147483647 w 1156"/>
                <a:gd name="T13" fmla="*/ 2147483647 h 910"/>
                <a:gd name="T14" fmla="*/ 2147483647 w 1156"/>
                <a:gd name="T15" fmla="*/ 0 h 910"/>
                <a:gd name="T16" fmla="*/ 2147483647 w 1156"/>
                <a:gd name="T17" fmla="*/ 2147483647 h 910"/>
                <a:gd name="T18" fmla="*/ 2147483647 w 1156"/>
                <a:gd name="T19" fmla="*/ 2147483647 h 910"/>
                <a:gd name="T20" fmla="*/ 2147483647 w 1156"/>
                <a:gd name="T21" fmla="*/ 2147483647 h 910"/>
                <a:gd name="T22" fmla="*/ 2147483647 w 1156"/>
                <a:gd name="T23" fmla="*/ 2147483647 h 910"/>
                <a:gd name="T24" fmla="*/ 2147483647 w 1156"/>
                <a:gd name="T25" fmla="*/ 2147483647 h 910"/>
                <a:gd name="T26" fmla="*/ 2147483647 w 1156"/>
                <a:gd name="T27" fmla="*/ 2147483647 h 910"/>
                <a:gd name="T28" fmla="*/ 2147483647 w 1156"/>
                <a:gd name="T29" fmla="*/ 2147483647 h 910"/>
                <a:gd name="T30" fmla="*/ 2147483647 w 1156"/>
                <a:gd name="T31" fmla="*/ 2147483647 h 910"/>
                <a:gd name="T32" fmla="*/ 2147483647 w 1156"/>
                <a:gd name="T33" fmla="*/ 2147483647 h 910"/>
                <a:gd name="T34" fmla="*/ 2147483647 w 1156"/>
                <a:gd name="T35" fmla="*/ 2147483647 h 910"/>
                <a:gd name="T36" fmla="*/ 2147483647 w 1156"/>
                <a:gd name="T37" fmla="*/ 2147483647 h 910"/>
                <a:gd name="T38" fmla="*/ 2147483647 w 1156"/>
                <a:gd name="T39" fmla="*/ 2147483647 h 910"/>
                <a:gd name="T40" fmla="*/ 2147483647 w 1156"/>
                <a:gd name="T41" fmla="*/ 2147483647 h 910"/>
                <a:gd name="T42" fmla="*/ 2147483647 w 1156"/>
                <a:gd name="T43" fmla="*/ 2147483647 h 910"/>
                <a:gd name="T44" fmla="*/ 0 w 1156"/>
                <a:gd name="T45" fmla="*/ 2147483647 h 9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56"/>
                <a:gd name="T70" fmla="*/ 0 h 910"/>
                <a:gd name="T71" fmla="*/ 1156 w 1156"/>
                <a:gd name="T72" fmla="*/ 910 h 9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56" h="910">
                  <a:moveTo>
                    <a:pt x="0" y="573"/>
                  </a:moveTo>
                  <a:lnTo>
                    <a:pt x="89" y="425"/>
                  </a:lnTo>
                  <a:lnTo>
                    <a:pt x="89" y="331"/>
                  </a:lnTo>
                  <a:lnTo>
                    <a:pt x="268" y="223"/>
                  </a:lnTo>
                  <a:lnTo>
                    <a:pt x="187" y="72"/>
                  </a:lnTo>
                  <a:lnTo>
                    <a:pt x="464" y="11"/>
                  </a:lnTo>
                  <a:lnTo>
                    <a:pt x="545" y="52"/>
                  </a:lnTo>
                  <a:lnTo>
                    <a:pt x="631" y="0"/>
                  </a:lnTo>
                  <a:lnTo>
                    <a:pt x="769" y="40"/>
                  </a:lnTo>
                  <a:lnTo>
                    <a:pt x="1020" y="516"/>
                  </a:lnTo>
                  <a:lnTo>
                    <a:pt x="1006" y="569"/>
                  </a:lnTo>
                  <a:lnTo>
                    <a:pt x="1156" y="655"/>
                  </a:lnTo>
                  <a:lnTo>
                    <a:pt x="1038" y="796"/>
                  </a:lnTo>
                  <a:lnTo>
                    <a:pt x="1091" y="910"/>
                  </a:lnTo>
                  <a:lnTo>
                    <a:pt x="1005" y="897"/>
                  </a:lnTo>
                  <a:lnTo>
                    <a:pt x="867" y="787"/>
                  </a:lnTo>
                  <a:lnTo>
                    <a:pt x="488" y="698"/>
                  </a:lnTo>
                  <a:lnTo>
                    <a:pt x="456" y="632"/>
                  </a:lnTo>
                  <a:lnTo>
                    <a:pt x="348" y="633"/>
                  </a:lnTo>
                  <a:lnTo>
                    <a:pt x="308" y="683"/>
                  </a:lnTo>
                  <a:lnTo>
                    <a:pt x="241" y="698"/>
                  </a:lnTo>
                  <a:lnTo>
                    <a:pt x="75" y="656"/>
                  </a:lnTo>
                  <a:lnTo>
                    <a:pt x="0" y="573"/>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63" name="Freeform 170"/>
            <p:cNvSpPr>
              <a:spLocks/>
            </p:cNvSpPr>
            <p:nvPr/>
          </p:nvSpPr>
          <p:spPr bwMode="auto">
            <a:xfrm>
              <a:off x="1177925" y="4711700"/>
              <a:ext cx="754063" cy="863600"/>
            </a:xfrm>
            <a:custGeom>
              <a:avLst/>
              <a:gdLst>
                <a:gd name="T0" fmla="*/ 2147483647 w 950"/>
                <a:gd name="T1" fmla="*/ 2147483647 h 1088"/>
                <a:gd name="T2" fmla="*/ 2147483647 w 950"/>
                <a:gd name="T3" fmla="*/ 2147483647 h 1088"/>
                <a:gd name="T4" fmla="*/ 2147483647 w 950"/>
                <a:gd name="T5" fmla="*/ 2147483647 h 1088"/>
                <a:gd name="T6" fmla="*/ 2147483647 w 950"/>
                <a:gd name="T7" fmla="*/ 2147483647 h 1088"/>
                <a:gd name="T8" fmla="*/ 2147483647 w 950"/>
                <a:gd name="T9" fmla="*/ 2147483647 h 1088"/>
                <a:gd name="T10" fmla="*/ 2147483647 w 950"/>
                <a:gd name="T11" fmla="*/ 2147483647 h 1088"/>
                <a:gd name="T12" fmla="*/ 2147483647 w 950"/>
                <a:gd name="T13" fmla="*/ 2147483647 h 1088"/>
                <a:gd name="T14" fmla="*/ 2147483647 w 950"/>
                <a:gd name="T15" fmla="*/ 2147483647 h 1088"/>
                <a:gd name="T16" fmla="*/ 2147483647 w 950"/>
                <a:gd name="T17" fmla="*/ 2147483647 h 1088"/>
                <a:gd name="T18" fmla="*/ 2147483647 w 950"/>
                <a:gd name="T19" fmla="*/ 2147483647 h 1088"/>
                <a:gd name="T20" fmla="*/ 2147483647 w 950"/>
                <a:gd name="T21" fmla="*/ 0 h 1088"/>
                <a:gd name="T22" fmla="*/ 2147483647 w 950"/>
                <a:gd name="T23" fmla="*/ 2147483647 h 1088"/>
                <a:gd name="T24" fmla="*/ 2147483647 w 950"/>
                <a:gd name="T25" fmla="*/ 2147483647 h 1088"/>
                <a:gd name="T26" fmla="*/ 2147483647 w 950"/>
                <a:gd name="T27" fmla="*/ 2147483647 h 1088"/>
                <a:gd name="T28" fmla="*/ 2147483647 w 950"/>
                <a:gd name="T29" fmla="*/ 2147483647 h 1088"/>
                <a:gd name="T30" fmla="*/ 2147483647 w 950"/>
                <a:gd name="T31" fmla="*/ 2147483647 h 1088"/>
                <a:gd name="T32" fmla="*/ 2147483647 w 950"/>
                <a:gd name="T33" fmla="*/ 2147483647 h 1088"/>
                <a:gd name="T34" fmla="*/ 2147483647 w 950"/>
                <a:gd name="T35" fmla="*/ 2147483647 h 1088"/>
                <a:gd name="T36" fmla="*/ 2147483647 w 950"/>
                <a:gd name="T37" fmla="*/ 2147483647 h 1088"/>
                <a:gd name="T38" fmla="*/ 2147483647 w 950"/>
                <a:gd name="T39" fmla="*/ 2147483647 h 1088"/>
                <a:gd name="T40" fmla="*/ 2147483647 w 950"/>
                <a:gd name="T41" fmla="*/ 2147483647 h 1088"/>
                <a:gd name="T42" fmla="*/ 2147483647 w 950"/>
                <a:gd name="T43" fmla="*/ 2147483647 h 1088"/>
                <a:gd name="T44" fmla="*/ 2147483647 w 950"/>
                <a:gd name="T45" fmla="*/ 2147483647 h 1088"/>
                <a:gd name="T46" fmla="*/ 2147483647 w 950"/>
                <a:gd name="T47" fmla="*/ 2147483647 h 1088"/>
                <a:gd name="T48" fmla="*/ 2147483647 w 950"/>
                <a:gd name="T49" fmla="*/ 2147483647 h 1088"/>
                <a:gd name="T50" fmla="*/ 2147483647 w 950"/>
                <a:gd name="T51" fmla="*/ 2147483647 h 1088"/>
                <a:gd name="T52" fmla="*/ 2147483647 w 950"/>
                <a:gd name="T53" fmla="*/ 2147483647 h 1088"/>
                <a:gd name="T54" fmla="*/ 2147483647 w 950"/>
                <a:gd name="T55" fmla="*/ 2147483647 h 1088"/>
                <a:gd name="T56" fmla="*/ 2147483647 w 950"/>
                <a:gd name="T57" fmla="*/ 2147483647 h 1088"/>
                <a:gd name="T58" fmla="*/ 2147483647 w 950"/>
                <a:gd name="T59" fmla="*/ 2147483647 h 1088"/>
                <a:gd name="T60" fmla="*/ 2147483647 w 950"/>
                <a:gd name="T61" fmla="*/ 2147483647 h 1088"/>
                <a:gd name="T62" fmla="*/ 0 w 950"/>
                <a:gd name="T63" fmla="*/ 2147483647 h 1088"/>
                <a:gd name="T64" fmla="*/ 2147483647 w 950"/>
                <a:gd name="T65" fmla="*/ 2147483647 h 1088"/>
                <a:gd name="T66" fmla="*/ 2147483647 w 950"/>
                <a:gd name="T67" fmla="*/ 2147483647 h 10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50"/>
                <a:gd name="T103" fmla="*/ 0 h 1088"/>
                <a:gd name="T104" fmla="*/ 950 w 950"/>
                <a:gd name="T105" fmla="*/ 1088 h 10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50" h="1088">
                  <a:moveTo>
                    <a:pt x="1" y="413"/>
                  </a:moveTo>
                  <a:lnTo>
                    <a:pt x="25" y="346"/>
                  </a:lnTo>
                  <a:lnTo>
                    <a:pt x="89" y="334"/>
                  </a:lnTo>
                  <a:lnTo>
                    <a:pt x="81" y="213"/>
                  </a:lnTo>
                  <a:lnTo>
                    <a:pt x="182" y="228"/>
                  </a:lnTo>
                  <a:lnTo>
                    <a:pt x="177" y="159"/>
                  </a:lnTo>
                  <a:lnTo>
                    <a:pt x="227" y="161"/>
                  </a:lnTo>
                  <a:lnTo>
                    <a:pt x="252" y="51"/>
                  </a:lnTo>
                  <a:lnTo>
                    <a:pt x="300" y="108"/>
                  </a:lnTo>
                  <a:lnTo>
                    <a:pt x="292" y="64"/>
                  </a:lnTo>
                  <a:lnTo>
                    <a:pt x="368" y="0"/>
                  </a:lnTo>
                  <a:lnTo>
                    <a:pt x="438" y="65"/>
                  </a:lnTo>
                  <a:lnTo>
                    <a:pt x="483" y="2"/>
                  </a:lnTo>
                  <a:lnTo>
                    <a:pt x="607" y="44"/>
                  </a:lnTo>
                  <a:lnTo>
                    <a:pt x="607" y="97"/>
                  </a:lnTo>
                  <a:lnTo>
                    <a:pt x="827" y="274"/>
                  </a:lnTo>
                  <a:lnTo>
                    <a:pt x="813" y="356"/>
                  </a:lnTo>
                  <a:lnTo>
                    <a:pt x="950" y="479"/>
                  </a:lnTo>
                  <a:lnTo>
                    <a:pt x="939" y="589"/>
                  </a:lnTo>
                  <a:lnTo>
                    <a:pt x="781" y="616"/>
                  </a:lnTo>
                  <a:lnTo>
                    <a:pt x="738" y="710"/>
                  </a:lnTo>
                  <a:lnTo>
                    <a:pt x="743" y="911"/>
                  </a:lnTo>
                  <a:lnTo>
                    <a:pt x="828" y="1036"/>
                  </a:lnTo>
                  <a:lnTo>
                    <a:pt x="742" y="1088"/>
                  </a:lnTo>
                  <a:lnTo>
                    <a:pt x="661" y="1047"/>
                  </a:lnTo>
                  <a:lnTo>
                    <a:pt x="599" y="964"/>
                  </a:lnTo>
                  <a:lnTo>
                    <a:pt x="450" y="988"/>
                  </a:lnTo>
                  <a:lnTo>
                    <a:pt x="395" y="950"/>
                  </a:lnTo>
                  <a:lnTo>
                    <a:pt x="380" y="785"/>
                  </a:lnTo>
                  <a:lnTo>
                    <a:pt x="325" y="690"/>
                  </a:lnTo>
                  <a:lnTo>
                    <a:pt x="139" y="660"/>
                  </a:lnTo>
                  <a:lnTo>
                    <a:pt x="0" y="576"/>
                  </a:lnTo>
                  <a:lnTo>
                    <a:pt x="88" y="498"/>
                  </a:lnTo>
                  <a:lnTo>
                    <a:pt x="1" y="413"/>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64" name="Freeform 171"/>
            <p:cNvSpPr>
              <a:spLocks/>
            </p:cNvSpPr>
            <p:nvPr/>
          </p:nvSpPr>
          <p:spPr bwMode="auto">
            <a:xfrm>
              <a:off x="2555875" y="3455988"/>
              <a:ext cx="842963" cy="739775"/>
            </a:xfrm>
            <a:custGeom>
              <a:avLst/>
              <a:gdLst>
                <a:gd name="T0" fmla="*/ 0 w 1063"/>
                <a:gd name="T1" fmla="*/ 2147483647 h 933"/>
                <a:gd name="T2" fmla="*/ 2147483647 w 1063"/>
                <a:gd name="T3" fmla="*/ 2147483647 h 933"/>
                <a:gd name="T4" fmla="*/ 2147483647 w 1063"/>
                <a:gd name="T5" fmla="*/ 2147483647 h 933"/>
                <a:gd name="T6" fmla="*/ 2147483647 w 1063"/>
                <a:gd name="T7" fmla="*/ 0 h 933"/>
                <a:gd name="T8" fmla="*/ 2147483647 w 1063"/>
                <a:gd name="T9" fmla="*/ 2147483647 h 933"/>
                <a:gd name="T10" fmla="*/ 2147483647 w 1063"/>
                <a:gd name="T11" fmla="*/ 2147483647 h 933"/>
                <a:gd name="T12" fmla="*/ 2147483647 w 1063"/>
                <a:gd name="T13" fmla="*/ 2147483647 h 933"/>
                <a:gd name="T14" fmla="*/ 2147483647 w 1063"/>
                <a:gd name="T15" fmla="*/ 2147483647 h 933"/>
                <a:gd name="T16" fmla="*/ 2147483647 w 1063"/>
                <a:gd name="T17" fmla="*/ 2147483647 h 933"/>
                <a:gd name="T18" fmla="*/ 2147483647 w 1063"/>
                <a:gd name="T19" fmla="*/ 2147483647 h 933"/>
                <a:gd name="T20" fmla="*/ 2147483647 w 1063"/>
                <a:gd name="T21" fmla="*/ 2147483647 h 933"/>
                <a:gd name="T22" fmla="*/ 2147483647 w 1063"/>
                <a:gd name="T23" fmla="*/ 2147483647 h 933"/>
                <a:gd name="T24" fmla="*/ 2147483647 w 1063"/>
                <a:gd name="T25" fmla="*/ 2147483647 h 933"/>
                <a:gd name="T26" fmla="*/ 2147483647 w 1063"/>
                <a:gd name="T27" fmla="*/ 2147483647 h 933"/>
                <a:gd name="T28" fmla="*/ 2147483647 w 1063"/>
                <a:gd name="T29" fmla="*/ 2147483647 h 933"/>
                <a:gd name="T30" fmla="*/ 2147483647 w 1063"/>
                <a:gd name="T31" fmla="*/ 2147483647 h 933"/>
                <a:gd name="T32" fmla="*/ 2147483647 w 1063"/>
                <a:gd name="T33" fmla="*/ 2147483647 h 933"/>
                <a:gd name="T34" fmla="*/ 2147483647 w 1063"/>
                <a:gd name="T35" fmla="*/ 2147483647 h 933"/>
                <a:gd name="T36" fmla="*/ 0 w 1063"/>
                <a:gd name="T37" fmla="*/ 2147483647 h 9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3"/>
                <a:gd name="T58" fmla="*/ 0 h 933"/>
                <a:gd name="T59" fmla="*/ 1063 w 1063"/>
                <a:gd name="T60" fmla="*/ 933 h 9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3" h="933">
                  <a:moveTo>
                    <a:pt x="0" y="552"/>
                  </a:moveTo>
                  <a:lnTo>
                    <a:pt x="63" y="429"/>
                  </a:lnTo>
                  <a:lnTo>
                    <a:pt x="637" y="25"/>
                  </a:lnTo>
                  <a:lnTo>
                    <a:pt x="763" y="0"/>
                  </a:lnTo>
                  <a:lnTo>
                    <a:pt x="795" y="95"/>
                  </a:lnTo>
                  <a:lnTo>
                    <a:pt x="940" y="106"/>
                  </a:lnTo>
                  <a:lnTo>
                    <a:pt x="1012" y="161"/>
                  </a:lnTo>
                  <a:lnTo>
                    <a:pt x="990" y="240"/>
                  </a:lnTo>
                  <a:lnTo>
                    <a:pt x="1063" y="327"/>
                  </a:lnTo>
                  <a:lnTo>
                    <a:pt x="1036" y="382"/>
                  </a:lnTo>
                  <a:lnTo>
                    <a:pt x="923" y="622"/>
                  </a:lnTo>
                  <a:lnTo>
                    <a:pt x="689" y="878"/>
                  </a:lnTo>
                  <a:lnTo>
                    <a:pt x="510" y="893"/>
                  </a:lnTo>
                  <a:lnTo>
                    <a:pt x="437" y="811"/>
                  </a:lnTo>
                  <a:lnTo>
                    <a:pt x="270" y="933"/>
                  </a:lnTo>
                  <a:lnTo>
                    <a:pt x="252" y="866"/>
                  </a:lnTo>
                  <a:lnTo>
                    <a:pt x="200" y="838"/>
                  </a:lnTo>
                  <a:lnTo>
                    <a:pt x="187" y="767"/>
                  </a:lnTo>
                  <a:lnTo>
                    <a:pt x="0" y="552"/>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65" name="Freeform 172"/>
            <p:cNvSpPr>
              <a:spLocks/>
            </p:cNvSpPr>
            <p:nvPr/>
          </p:nvSpPr>
          <p:spPr bwMode="auto">
            <a:xfrm>
              <a:off x="2206625" y="3182938"/>
              <a:ext cx="400050" cy="817562"/>
            </a:xfrm>
            <a:custGeom>
              <a:avLst/>
              <a:gdLst>
                <a:gd name="T0" fmla="*/ 0 w 504"/>
                <a:gd name="T1" fmla="*/ 2147483647 h 1029"/>
                <a:gd name="T2" fmla="*/ 2147483647 w 504"/>
                <a:gd name="T3" fmla="*/ 2147483647 h 1029"/>
                <a:gd name="T4" fmla="*/ 2147483647 w 504"/>
                <a:gd name="T5" fmla="*/ 0 h 1029"/>
                <a:gd name="T6" fmla="*/ 2147483647 w 504"/>
                <a:gd name="T7" fmla="*/ 2147483647 h 1029"/>
                <a:gd name="T8" fmla="*/ 2147483647 w 504"/>
                <a:gd name="T9" fmla="*/ 2147483647 h 1029"/>
                <a:gd name="T10" fmla="*/ 2147483647 w 504"/>
                <a:gd name="T11" fmla="*/ 2147483647 h 1029"/>
                <a:gd name="T12" fmla="*/ 2147483647 w 504"/>
                <a:gd name="T13" fmla="*/ 2147483647 h 1029"/>
                <a:gd name="T14" fmla="*/ 2147483647 w 504"/>
                <a:gd name="T15" fmla="*/ 2147483647 h 1029"/>
                <a:gd name="T16" fmla="*/ 2147483647 w 504"/>
                <a:gd name="T17" fmla="*/ 2147483647 h 1029"/>
                <a:gd name="T18" fmla="*/ 2147483647 w 504"/>
                <a:gd name="T19" fmla="*/ 2147483647 h 1029"/>
                <a:gd name="T20" fmla="*/ 2147483647 w 504"/>
                <a:gd name="T21" fmla="*/ 2147483647 h 1029"/>
                <a:gd name="T22" fmla="*/ 2147483647 w 504"/>
                <a:gd name="T23" fmla="*/ 2147483647 h 1029"/>
                <a:gd name="T24" fmla="*/ 0 w 504"/>
                <a:gd name="T25" fmla="*/ 2147483647 h 10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4"/>
                <a:gd name="T40" fmla="*/ 0 h 1029"/>
                <a:gd name="T41" fmla="*/ 504 w 504"/>
                <a:gd name="T42" fmla="*/ 1029 h 10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4" h="1029">
                  <a:moveTo>
                    <a:pt x="0" y="298"/>
                  </a:moveTo>
                  <a:lnTo>
                    <a:pt x="197" y="28"/>
                  </a:lnTo>
                  <a:lnTo>
                    <a:pt x="278" y="0"/>
                  </a:lnTo>
                  <a:lnTo>
                    <a:pt x="435" y="93"/>
                  </a:lnTo>
                  <a:lnTo>
                    <a:pt x="476" y="393"/>
                  </a:lnTo>
                  <a:lnTo>
                    <a:pt x="391" y="624"/>
                  </a:lnTo>
                  <a:lnTo>
                    <a:pt x="504" y="771"/>
                  </a:lnTo>
                  <a:lnTo>
                    <a:pt x="441" y="894"/>
                  </a:lnTo>
                  <a:lnTo>
                    <a:pt x="359" y="1029"/>
                  </a:lnTo>
                  <a:lnTo>
                    <a:pt x="306" y="976"/>
                  </a:lnTo>
                  <a:lnTo>
                    <a:pt x="223" y="963"/>
                  </a:lnTo>
                  <a:lnTo>
                    <a:pt x="182" y="716"/>
                  </a:lnTo>
                  <a:lnTo>
                    <a:pt x="0" y="298"/>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66" name="Freeform 173"/>
            <p:cNvSpPr>
              <a:spLocks/>
            </p:cNvSpPr>
            <p:nvPr/>
          </p:nvSpPr>
          <p:spPr bwMode="auto">
            <a:xfrm>
              <a:off x="2198688" y="3892550"/>
              <a:ext cx="663575" cy="749300"/>
            </a:xfrm>
            <a:custGeom>
              <a:avLst/>
              <a:gdLst>
                <a:gd name="T0" fmla="*/ 0 w 836"/>
                <a:gd name="T1" fmla="*/ 2147483647 h 943"/>
                <a:gd name="T2" fmla="*/ 2147483647 w 836"/>
                <a:gd name="T3" fmla="*/ 2147483647 h 943"/>
                <a:gd name="T4" fmla="*/ 2147483647 w 836"/>
                <a:gd name="T5" fmla="*/ 2147483647 h 943"/>
                <a:gd name="T6" fmla="*/ 2147483647 w 836"/>
                <a:gd name="T7" fmla="*/ 0 h 943"/>
                <a:gd name="T8" fmla="*/ 2147483647 w 836"/>
                <a:gd name="T9" fmla="*/ 2147483647 h 943"/>
                <a:gd name="T10" fmla="*/ 2147483647 w 836"/>
                <a:gd name="T11" fmla="*/ 2147483647 h 943"/>
                <a:gd name="T12" fmla="*/ 2147483647 w 836"/>
                <a:gd name="T13" fmla="*/ 2147483647 h 943"/>
                <a:gd name="T14" fmla="*/ 2147483647 w 836"/>
                <a:gd name="T15" fmla="*/ 2147483647 h 943"/>
                <a:gd name="T16" fmla="*/ 2147483647 w 836"/>
                <a:gd name="T17" fmla="*/ 2147483647 h 943"/>
                <a:gd name="T18" fmla="*/ 2147483647 w 836"/>
                <a:gd name="T19" fmla="*/ 2147483647 h 943"/>
                <a:gd name="T20" fmla="*/ 2147483647 w 836"/>
                <a:gd name="T21" fmla="*/ 2147483647 h 943"/>
                <a:gd name="T22" fmla="*/ 0 w 836"/>
                <a:gd name="T23" fmla="*/ 2147483647 h 9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6"/>
                <a:gd name="T37" fmla="*/ 0 h 943"/>
                <a:gd name="T38" fmla="*/ 836 w 836"/>
                <a:gd name="T39" fmla="*/ 943 h 9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6" h="943">
                  <a:moveTo>
                    <a:pt x="0" y="472"/>
                  </a:moveTo>
                  <a:lnTo>
                    <a:pt x="167" y="339"/>
                  </a:lnTo>
                  <a:lnTo>
                    <a:pt x="368" y="135"/>
                  </a:lnTo>
                  <a:lnTo>
                    <a:pt x="450" y="0"/>
                  </a:lnTo>
                  <a:lnTo>
                    <a:pt x="637" y="215"/>
                  </a:lnTo>
                  <a:lnTo>
                    <a:pt x="650" y="286"/>
                  </a:lnTo>
                  <a:lnTo>
                    <a:pt x="702" y="314"/>
                  </a:lnTo>
                  <a:lnTo>
                    <a:pt x="720" y="381"/>
                  </a:lnTo>
                  <a:lnTo>
                    <a:pt x="836" y="437"/>
                  </a:lnTo>
                  <a:lnTo>
                    <a:pt x="637" y="609"/>
                  </a:lnTo>
                  <a:lnTo>
                    <a:pt x="90" y="943"/>
                  </a:lnTo>
                  <a:lnTo>
                    <a:pt x="0" y="472"/>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67" name="Freeform 174"/>
            <p:cNvSpPr>
              <a:spLocks/>
            </p:cNvSpPr>
            <p:nvPr/>
          </p:nvSpPr>
          <p:spPr bwMode="auto">
            <a:xfrm>
              <a:off x="2516188" y="3065463"/>
              <a:ext cx="646112" cy="730250"/>
            </a:xfrm>
            <a:custGeom>
              <a:avLst/>
              <a:gdLst>
                <a:gd name="T0" fmla="*/ 2147483647 w 813"/>
                <a:gd name="T1" fmla="*/ 2147483647 h 920"/>
                <a:gd name="T2" fmla="*/ 2147483647 w 813"/>
                <a:gd name="T3" fmla="*/ 2147483647 h 920"/>
                <a:gd name="T4" fmla="*/ 0 w 813"/>
                <a:gd name="T5" fmla="*/ 2147483647 h 920"/>
                <a:gd name="T6" fmla="*/ 2147483647 w 813"/>
                <a:gd name="T7" fmla="*/ 2147483647 h 920"/>
                <a:gd name="T8" fmla="*/ 2147483647 w 813"/>
                <a:gd name="T9" fmla="*/ 2147483647 h 920"/>
                <a:gd name="T10" fmla="*/ 2147483647 w 813"/>
                <a:gd name="T11" fmla="*/ 2147483647 h 920"/>
                <a:gd name="T12" fmla="*/ 2147483647 w 813"/>
                <a:gd name="T13" fmla="*/ 2147483647 h 920"/>
                <a:gd name="T14" fmla="*/ 2147483647 w 813"/>
                <a:gd name="T15" fmla="*/ 2147483647 h 920"/>
                <a:gd name="T16" fmla="*/ 2147483647 w 813"/>
                <a:gd name="T17" fmla="*/ 0 h 920"/>
                <a:gd name="T18" fmla="*/ 2147483647 w 813"/>
                <a:gd name="T19" fmla="*/ 2147483647 h 920"/>
                <a:gd name="T20" fmla="*/ 2147483647 w 813"/>
                <a:gd name="T21" fmla="*/ 2147483647 h 920"/>
                <a:gd name="T22" fmla="*/ 2147483647 w 813"/>
                <a:gd name="T23" fmla="*/ 2147483647 h 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3"/>
                <a:gd name="T37" fmla="*/ 0 h 920"/>
                <a:gd name="T38" fmla="*/ 813 w 813"/>
                <a:gd name="T39" fmla="*/ 920 h 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3" h="920">
                  <a:moveTo>
                    <a:pt x="44" y="242"/>
                  </a:moveTo>
                  <a:lnTo>
                    <a:pt x="85" y="542"/>
                  </a:lnTo>
                  <a:lnTo>
                    <a:pt x="0" y="773"/>
                  </a:lnTo>
                  <a:lnTo>
                    <a:pt x="113" y="920"/>
                  </a:lnTo>
                  <a:lnTo>
                    <a:pt x="687" y="516"/>
                  </a:lnTo>
                  <a:lnTo>
                    <a:pt x="813" y="491"/>
                  </a:lnTo>
                  <a:lnTo>
                    <a:pt x="605" y="230"/>
                  </a:lnTo>
                  <a:lnTo>
                    <a:pt x="573" y="31"/>
                  </a:lnTo>
                  <a:lnTo>
                    <a:pt x="439" y="0"/>
                  </a:lnTo>
                  <a:lnTo>
                    <a:pt x="419" y="57"/>
                  </a:lnTo>
                  <a:lnTo>
                    <a:pt x="335" y="69"/>
                  </a:lnTo>
                  <a:lnTo>
                    <a:pt x="44" y="242"/>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68" name="Freeform 175"/>
            <p:cNvSpPr>
              <a:spLocks/>
            </p:cNvSpPr>
            <p:nvPr/>
          </p:nvSpPr>
          <p:spPr bwMode="auto">
            <a:xfrm>
              <a:off x="2971800" y="2971800"/>
              <a:ext cx="633413" cy="792163"/>
            </a:xfrm>
            <a:custGeom>
              <a:avLst/>
              <a:gdLst>
                <a:gd name="T0" fmla="*/ 0 w 799"/>
                <a:gd name="T1" fmla="*/ 2147483647 h 997"/>
                <a:gd name="T2" fmla="*/ 2147483647 w 799"/>
                <a:gd name="T3" fmla="*/ 2147483647 h 997"/>
                <a:gd name="T4" fmla="*/ 2147483647 w 799"/>
                <a:gd name="T5" fmla="*/ 2147483647 h 997"/>
                <a:gd name="T6" fmla="*/ 2147483647 w 799"/>
                <a:gd name="T7" fmla="*/ 2147483647 h 997"/>
                <a:gd name="T8" fmla="*/ 2147483647 w 799"/>
                <a:gd name="T9" fmla="*/ 2147483647 h 997"/>
                <a:gd name="T10" fmla="*/ 2147483647 w 799"/>
                <a:gd name="T11" fmla="*/ 2147483647 h 997"/>
                <a:gd name="T12" fmla="*/ 2147483647 w 799"/>
                <a:gd name="T13" fmla="*/ 2147483647 h 997"/>
                <a:gd name="T14" fmla="*/ 2147483647 w 799"/>
                <a:gd name="T15" fmla="*/ 2147483647 h 997"/>
                <a:gd name="T16" fmla="*/ 2147483647 w 799"/>
                <a:gd name="T17" fmla="*/ 2147483647 h 997"/>
                <a:gd name="T18" fmla="*/ 2147483647 w 799"/>
                <a:gd name="T19" fmla="*/ 2147483647 h 997"/>
                <a:gd name="T20" fmla="*/ 2147483647 w 799"/>
                <a:gd name="T21" fmla="*/ 2147483647 h 997"/>
                <a:gd name="T22" fmla="*/ 2147483647 w 799"/>
                <a:gd name="T23" fmla="*/ 2147483647 h 997"/>
                <a:gd name="T24" fmla="*/ 2147483647 w 799"/>
                <a:gd name="T25" fmla="*/ 2147483647 h 997"/>
                <a:gd name="T26" fmla="*/ 2147483647 w 799"/>
                <a:gd name="T27" fmla="*/ 2147483647 h 997"/>
                <a:gd name="T28" fmla="*/ 2147483647 w 799"/>
                <a:gd name="T29" fmla="*/ 2147483647 h 997"/>
                <a:gd name="T30" fmla="*/ 2147483647 w 799"/>
                <a:gd name="T31" fmla="*/ 0 h 997"/>
                <a:gd name="T32" fmla="*/ 2147483647 w 799"/>
                <a:gd name="T33" fmla="*/ 2147483647 h 997"/>
                <a:gd name="T34" fmla="*/ 2147483647 w 799"/>
                <a:gd name="T35" fmla="*/ 2147483647 h 997"/>
                <a:gd name="T36" fmla="*/ 0 w 799"/>
                <a:gd name="T37" fmla="*/ 2147483647 h 9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9"/>
                <a:gd name="T58" fmla="*/ 0 h 997"/>
                <a:gd name="T59" fmla="*/ 799 w 799"/>
                <a:gd name="T60" fmla="*/ 997 h 9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9" h="997">
                  <a:moveTo>
                    <a:pt x="0" y="149"/>
                  </a:moveTo>
                  <a:lnTo>
                    <a:pt x="32" y="348"/>
                  </a:lnTo>
                  <a:lnTo>
                    <a:pt x="240" y="609"/>
                  </a:lnTo>
                  <a:lnTo>
                    <a:pt x="272" y="704"/>
                  </a:lnTo>
                  <a:lnTo>
                    <a:pt x="417" y="715"/>
                  </a:lnTo>
                  <a:lnTo>
                    <a:pt x="489" y="770"/>
                  </a:lnTo>
                  <a:lnTo>
                    <a:pt x="467" y="849"/>
                  </a:lnTo>
                  <a:lnTo>
                    <a:pt x="540" y="936"/>
                  </a:lnTo>
                  <a:lnTo>
                    <a:pt x="513" y="991"/>
                  </a:lnTo>
                  <a:lnTo>
                    <a:pt x="658" y="997"/>
                  </a:lnTo>
                  <a:lnTo>
                    <a:pt x="616" y="922"/>
                  </a:lnTo>
                  <a:lnTo>
                    <a:pt x="633" y="661"/>
                  </a:lnTo>
                  <a:lnTo>
                    <a:pt x="758" y="473"/>
                  </a:lnTo>
                  <a:lnTo>
                    <a:pt x="739" y="419"/>
                  </a:lnTo>
                  <a:lnTo>
                    <a:pt x="799" y="123"/>
                  </a:lnTo>
                  <a:lnTo>
                    <a:pt x="262" y="0"/>
                  </a:lnTo>
                  <a:lnTo>
                    <a:pt x="169" y="42"/>
                  </a:lnTo>
                  <a:lnTo>
                    <a:pt x="74" y="167"/>
                  </a:lnTo>
                  <a:lnTo>
                    <a:pt x="0" y="149"/>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69" name="Freeform 176"/>
            <p:cNvSpPr>
              <a:spLocks/>
            </p:cNvSpPr>
            <p:nvPr/>
          </p:nvSpPr>
          <p:spPr bwMode="auto">
            <a:xfrm>
              <a:off x="3460750" y="3060700"/>
              <a:ext cx="493713" cy="782638"/>
            </a:xfrm>
            <a:custGeom>
              <a:avLst/>
              <a:gdLst>
                <a:gd name="T0" fmla="*/ 2147483647 w 623"/>
                <a:gd name="T1" fmla="*/ 2147483647 h 986"/>
                <a:gd name="T2" fmla="*/ 0 w 623"/>
                <a:gd name="T3" fmla="*/ 2147483647 h 986"/>
                <a:gd name="T4" fmla="*/ 2147483647 w 623"/>
                <a:gd name="T5" fmla="*/ 2147483647 h 986"/>
                <a:gd name="T6" fmla="*/ 2147483647 w 623"/>
                <a:gd name="T7" fmla="*/ 2147483647 h 986"/>
                <a:gd name="T8" fmla="*/ 2147483647 w 623"/>
                <a:gd name="T9" fmla="*/ 2147483647 h 986"/>
                <a:gd name="T10" fmla="*/ 2147483647 w 623"/>
                <a:gd name="T11" fmla="*/ 2147483647 h 986"/>
                <a:gd name="T12" fmla="*/ 2147483647 w 623"/>
                <a:gd name="T13" fmla="*/ 2147483647 h 986"/>
                <a:gd name="T14" fmla="*/ 2147483647 w 623"/>
                <a:gd name="T15" fmla="*/ 2147483647 h 986"/>
                <a:gd name="T16" fmla="*/ 2147483647 w 623"/>
                <a:gd name="T17" fmla="*/ 2147483647 h 986"/>
                <a:gd name="T18" fmla="*/ 2147483647 w 623"/>
                <a:gd name="T19" fmla="*/ 2147483647 h 986"/>
                <a:gd name="T20" fmla="*/ 2147483647 w 623"/>
                <a:gd name="T21" fmla="*/ 2147483647 h 986"/>
                <a:gd name="T22" fmla="*/ 2147483647 w 623"/>
                <a:gd name="T23" fmla="*/ 2147483647 h 986"/>
                <a:gd name="T24" fmla="*/ 2147483647 w 623"/>
                <a:gd name="T25" fmla="*/ 0 h 986"/>
                <a:gd name="T26" fmla="*/ 2147483647 w 623"/>
                <a:gd name="T27" fmla="*/ 2147483647 h 986"/>
                <a:gd name="T28" fmla="*/ 2147483647 w 623"/>
                <a:gd name="T29" fmla="*/ 2147483647 h 986"/>
                <a:gd name="T30" fmla="*/ 2147483647 w 623"/>
                <a:gd name="T31" fmla="*/ 2147483647 h 986"/>
                <a:gd name="T32" fmla="*/ 2147483647 w 623"/>
                <a:gd name="T33" fmla="*/ 2147483647 h 9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3"/>
                <a:gd name="T52" fmla="*/ 0 h 986"/>
                <a:gd name="T53" fmla="*/ 623 w 623"/>
                <a:gd name="T54" fmla="*/ 986 h 9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3" h="986">
                  <a:moveTo>
                    <a:pt x="17" y="550"/>
                  </a:moveTo>
                  <a:lnTo>
                    <a:pt x="0" y="811"/>
                  </a:lnTo>
                  <a:lnTo>
                    <a:pt x="42" y="886"/>
                  </a:lnTo>
                  <a:lnTo>
                    <a:pt x="218" y="986"/>
                  </a:lnTo>
                  <a:lnTo>
                    <a:pt x="290" y="875"/>
                  </a:lnTo>
                  <a:lnTo>
                    <a:pt x="460" y="875"/>
                  </a:lnTo>
                  <a:lnTo>
                    <a:pt x="539" y="619"/>
                  </a:lnTo>
                  <a:lnTo>
                    <a:pt x="530" y="508"/>
                  </a:lnTo>
                  <a:lnTo>
                    <a:pt x="589" y="374"/>
                  </a:lnTo>
                  <a:lnTo>
                    <a:pt x="623" y="202"/>
                  </a:lnTo>
                  <a:lnTo>
                    <a:pt x="498" y="170"/>
                  </a:lnTo>
                  <a:lnTo>
                    <a:pt x="454" y="77"/>
                  </a:lnTo>
                  <a:lnTo>
                    <a:pt x="308" y="0"/>
                  </a:lnTo>
                  <a:lnTo>
                    <a:pt x="183" y="12"/>
                  </a:lnTo>
                  <a:lnTo>
                    <a:pt x="123" y="308"/>
                  </a:lnTo>
                  <a:lnTo>
                    <a:pt x="142" y="362"/>
                  </a:lnTo>
                  <a:lnTo>
                    <a:pt x="17" y="550"/>
                  </a:lnTo>
                  <a:close/>
                </a:path>
              </a:pathLst>
            </a:custGeom>
            <a:solidFill>
              <a:srgbClr val="004071"/>
            </a:solidFill>
            <a:ln w="22225">
              <a:solidFill>
                <a:srgbClr val="000000"/>
              </a:solidFill>
              <a:round/>
              <a:headEnd/>
              <a:tailEnd/>
            </a:ln>
            <a:extLst/>
          </p:spPr>
          <p:txBody>
            <a:bodyPr/>
            <a:lstStyle/>
            <a:p>
              <a:endParaRPr 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70" name="Rectangle 62"/>
            <p:cNvSpPr>
              <a:spLocks noChangeArrowheads="1"/>
            </p:cNvSpPr>
            <p:nvPr/>
          </p:nvSpPr>
          <p:spPr bwMode="auto">
            <a:xfrm>
              <a:off x="3813175" y="2957512"/>
              <a:ext cx="448841"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Barbour</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71" name="Rectangle 63"/>
            <p:cNvSpPr>
              <a:spLocks noChangeArrowheads="1"/>
            </p:cNvSpPr>
            <p:nvPr/>
          </p:nvSpPr>
          <p:spPr bwMode="auto">
            <a:xfrm>
              <a:off x="6610350" y="2300288"/>
              <a:ext cx="468077"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Berkeley</a:t>
              </a:r>
            </a:p>
          </p:txBody>
        </p:sp>
        <p:sp>
          <p:nvSpPr>
            <p:cNvPr id="172" name="Rectangle 64"/>
            <p:cNvSpPr>
              <a:spLocks noChangeArrowheads="1"/>
            </p:cNvSpPr>
            <p:nvPr/>
          </p:nvSpPr>
          <p:spPr bwMode="auto">
            <a:xfrm>
              <a:off x="1412875" y="5013325"/>
              <a:ext cx="331288"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Boone</a:t>
              </a:r>
            </a:p>
          </p:txBody>
        </p:sp>
        <p:sp>
          <p:nvSpPr>
            <p:cNvPr id="173" name="Rectangle 65"/>
            <p:cNvSpPr>
              <a:spLocks noChangeArrowheads="1"/>
            </p:cNvSpPr>
            <p:nvPr/>
          </p:nvSpPr>
          <p:spPr bwMode="auto">
            <a:xfrm>
              <a:off x="2822575" y="3768725"/>
              <a:ext cx="446704"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Braxton</a:t>
              </a:r>
            </a:p>
          </p:txBody>
        </p:sp>
        <p:sp>
          <p:nvSpPr>
            <p:cNvPr id="174" name="Rectangle 66"/>
            <p:cNvSpPr>
              <a:spLocks noChangeArrowheads="1"/>
            </p:cNvSpPr>
            <p:nvPr/>
          </p:nvSpPr>
          <p:spPr bwMode="auto">
            <a:xfrm>
              <a:off x="2655611" y="812719"/>
              <a:ext cx="386859"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Brooke</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75" name="Rectangle 67"/>
            <p:cNvSpPr>
              <a:spLocks noChangeArrowheads="1"/>
            </p:cNvSpPr>
            <p:nvPr/>
          </p:nvSpPr>
          <p:spPr bwMode="auto">
            <a:xfrm>
              <a:off x="660400" y="4292599"/>
              <a:ext cx="344112"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Cabell</a:t>
              </a:r>
            </a:p>
          </p:txBody>
        </p:sp>
        <p:sp>
          <p:nvSpPr>
            <p:cNvPr id="176" name="Rectangle 68"/>
            <p:cNvSpPr>
              <a:spLocks noChangeArrowheads="1"/>
            </p:cNvSpPr>
            <p:nvPr/>
          </p:nvSpPr>
          <p:spPr bwMode="auto">
            <a:xfrm>
              <a:off x="2374900" y="4224338"/>
              <a:ext cx="235107"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Clay</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77" name="Rectangle 69"/>
            <p:cNvSpPr>
              <a:spLocks noChangeArrowheads="1"/>
            </p:cNvSpPr>
            <p:nvPr/>
          </p:nvSpPr>
          <p:spPr bwMode="auto">
            <a:xfrm>
              <a:off x="2295526" y="5056188"/>
              <a:ext cx="410369"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Fayette</a:t>
              </a:r>
            </a:p>
          </p:txBody>
        </p:sp>
        <p:sp>
          <p:nvSpPr>
            <p:cNvPr id="178" name="Rectangle 70"/>
            <p:cNvSpPr>
              <a:spLocks noChangeArrowheads="1"/>
            </p:cNvSpPr>
            <p:nvPr/>
          </p:nvSpPr>
          <p:spPr bwMode="auto">
            <a:xfrm>
              <a:off x="2654300" y="3324225"/>
              <a:ext cx="359072"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Gilmer</a:t>
              </a:r>
            </a:p>
          </p:txBody>
        </p:sp>
        <p:sp>
          <p:nvSpPr>
            <p:cNvPr id="179" name="Rectangle 71"/>
            <p:cNvSpPr>
              <a:spLocks noChangeArrowheads="1"/>
            </p:cNvSpPr>
            <p:nvPr/>
          </p:nvSpPr>
          <p:spPr bwMode="auto">
            <a:xfrm>
              <a:off x="5064126" y="2925763"/>
              <a:ext cx="322739"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Grant</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80" name="Rectangle 72"/>
            <p:cNvSpPr>
              <a:spLocks noChangeArrowheads="1"/>
            </p:cNvSpPr>
            <p:nvPr/>
          </p:nvSpPr>
          <p:spPr bwMode="auto">
            <a:xfrm>
              <a:off x="3175000" y="5178425"/>
              <a:ext cx="600592"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Greenbrier</a:t>
              </a:r>
            </a:p>
          </p:txBody>
        </p:sp>
        <p:sp>
          <p:nvSpPr>
            <p:cNvPr id="181" name="Rectangle 73"/>
            <p:cNvSpPr>
              <a:spLocks noChangeArrowheads="1"/>
            </p:cNvSpPr>
            <p:nvPr/>
          </p:nvSpPr>
          <p:spPr bwMode="auto">
            <a:xfrm>
              <a:off x="5659438" y="2655888"/>
              <a:ext cx="551433"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Hampshire</a:t>
              </a:r>
            </a:p>
          </p:txBody>
        </p:sp>
        <p:sp>
          <p:nvSpPr>
            <p:cNvPr id="182" name="Rectangle 74"/>
            <p:cNvSpPr>
              <a:spLocks noChangeArrowheads="1"/>
            </p:cNvSpPr>
            <p:nvPr/>
          </p:nvSpPr>
          <p:spPr bwMode="auto">
            <a:xfrm>
              <a:off x="2647950" y="465138"/>
              <a:ext cx="455253"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Hancock</a:t>
              </a:r>
            </a:p>
          </p:txBody>
        </p:sp>
        <p:sp>
          <p:nvSpPr>
            <p:cNvPr id="183" name="Rectangle 75"/>
            <p:cNvSpPr>
              <a:spLocks noChangeArrowheads="1"/>
            </p:cNvSpPr>
            <p:nvPr/>
          </p:nvSpPr>
          <p:spPr bwMode="auto">
            <a:xfrm>
              <a:off x="5494338" y="3165476"/>
              <a:ext cx="324875"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Hardy</a:t>
              </a:r>
            </a:p>
          </p:txBody>
        </p:sp>
        <p:sp>
          <p:nvSpPr>
            <p:cNvPr id="184" name="Rectangle 76"/>
            <p:cNvSpPr>
              <a:spLocks noChangeArrowheads="1"/>
            </p:cNvSpPr>
            <p:nvPr/>
          </p:nvSpPr>
          <p:spPr bwMode="auto">
            <a:xfrm>
              <a:off x="3252788" y="2678113"/>
              <a:ext cx="495863"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Harrison</a:t>
              </a:r>
            </a:p>
          </p:txBody>
        </p:sp>
        <p:sp>
          <p:nvSpPr>
            <p:cNvPr id="185" name="Rectangle 77"/>
            <p:cNvSpPr>
              <a:spLocks noChangeArrowheads="1"/>
            </p:cNvSpPr>
            <p:nvPr/>
          </p:nvSpPr>
          <p:spPr bwMode="auto">
            <a:xfrm>
              <a:off x="1389063" y="3433763"/>
              <a:ext cx="425331"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Jackson</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86" name="Rectangle 78"/>
            <p:cNvSpPr>
              <a:spLocks noChangeArrowheads="1"/>
            </p:cNvSpPr>
            <p:nvPr/>
          </p:nvSpPr>
          <p:spPr bwMode="auto">
            <a:xfrm>
              <a:off x="1628775" y="4440238"/>
              <a:ext cx="474489"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Kanawha</a:t>
              </a:r>
            </a:p>
          </p:txBody>
        </p:sp>
        <p:sp>
          <p:nvSpPr>
            <p:cNvPr id="187" name="Rectangle 79"/>
            <p:cNvSpPr>
              <a:spLocks noChangeArrowheads="1"/>
            </p:cNvSpPr>
            <p:nvPr/>
          </p:nvSpPr>
          <p:spPr bwMode="auto">
            <a:xfrm>
              <a:off x="3154363" y="3216274"/>
              <a:ext cx="297091"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Lewis</a:t>
              </a:r>
            </a:p>
          </p:txBody>
        </p:sp>
        <p:sp>
          <p:nvSpPr>
            <p:cNvPr id="188" name="Rectangle 80"/>
            <p:cNvSpPr>
              <a:spLocks noChangeArrowheads="1"/>
            </p:cNvSpPr>
            <p:nvPr/>
          </p:nvSpPr>
          <p:spPr bwMode="auto">
            <a:xfrm>
              <a:off x="833438" y="4746624"/>
              <a:ext cx="412507"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Lincoln</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89" name="Rectangle 81"/>
            <p:cNvSpPr>
              <a:spLocks noChangeArrowheads="1"/>
            </p:cNvSpPr>
            <p:nvPr/>
          </p:nvSpPr>
          <p:spPr bwMode="auto">
            <a:xfrm>
              <a:off x="1057275" y="5399089"/>
              <a:ext cx="322739"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Logan</a:t>
              </a:r>
            </a:p>
          </p:txBody>
        </p:sp>
        <p:sp>
          <p:nvSpPr>
            <p:cNvPr id="190" name="Rectangle 82"/>
            <p:cNvSpPr>
              <a:spLocks noChangeArrowheads="1"/>
            </p:cNvSpPr>
            <p:nvPr/>
          </p:nvSpPr>
          <p:spPr bwMode="auto">
            <a:xfrm>
              <a:off x="1392238" y="6242050"/>
              <a:ext cx="536472"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McDowell</a:t>
              </a:r>
            </a:p>
          </p:txBody>
        </p:sp>
        <p:sp>
          <p:nvSpPr>
            <p:cNvPr id="191" name="Rectangle 83"/>
            <p:cNvSpPr>
              <a:spLocks noChangeArrowheads="1"/>
            </p:cNvSpPr>
            <p:nvPr/>
          </p:nvSpPr>
          <p:spPr bwMode="auto">
            <a:xfrm>
              <a:off x="3481388" y="2243138"/>
              <a:ext cx="384721"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Marion</a:t>
              </a:r>
            </a:p>
          </p:txBody>
        </p:sp>
        <p:sp>
          <p:nvSpPr>
            <p:cNvPr id="192" name="Rectangle 84"/>
            <p:cNvSpPr>
              <a:spLocks noChangeArrowheads="1"/>
            </p:cNvSpPr>
            <p:nvPr/>
          </p:nvSpPr>
          <p:spPr bwMode="auto">
            <a:xfrm>
              <a:off x="966788" y="3659187"/>
              <a:ext cx="339837"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Mason</a:t>
              </a:r>
            </a:p>
          </p:txBody>
        </p:sp>
        <p:sp>
          <p:nvSpPr>
            <p:cNvPr id="193" name="Rectangle 85"/>
            <p:cNvSpPr>
              <a:spLocks noChangeArrowheads="1"/>
            </p:cNvSpPr>
            <p:nvPr/>
          </p:nvSpPr>
          <p:spPr bwMode="auto">
            <a:xfrm>
              <a:off x="2293938" y="6242050"/>
              <a:ext cx="384721"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Mercer</a:t>
              </a:r>
            </a:p>
          </p:txBody>
        </p:sp>
        <p:sp>
          <p:nvSpPr>
            <p:cNvPr id="194" name="Rectangle 86"/>
            <p:cNvSpPr>
              <a:spLocks noChangeArrowheads="1"/>
            </p:cNvSpPr>
            <p:nvPr/>
          </p:nvSpPr>
          <p:spPr bwMode="auto">
            <a:xfrm>
              <a:off x="5248275" y="2482850"/>
              <a:ext cx="421056"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Mineral</a:t>
              </a:r>
            </a:p>
          </p:txBody>
        </p:sp>
        <p:sp>
          <p:nvSpPr>
            <p:cNvPr id="195" name="Rectangle 87"/>
            <p:cNvSpPr>
              <a:spLocks noChangeArrowheads="1"/>
            </p:cNvSpPr>
            <p:nvPr/>
          </p:nvSpPr>
          <p:spPr bwMode="auto">
            <a:xfrm>
              <a:off x="568326" y="5334000"/>
              <a:ext cx="327013"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Mingo</a:t>
              </a:r>
            </a:p>
          </p:txBody>
        </p:sp>
        <p:sp>
          <p:nvSpPr>
            <p:cNvPr id="196" name="Rectangle 88"/>
            <p:cNvSpPr>
              <a:spLocks noChangeArrowheads="1"/>
            </p:cNvSpPr>
            <p:nvPr/>
          </p:nvSpPr>
          <p:spPr bwMode="auto">
            <a:xfrm>
              <a:off x="3624263" y="1954214"/>
              <a:ext cx="643339"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Monongalia</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97" name="Rectangle 89"/>
            <p:cNvSpPr>
              <a:spLocks noChangeArrowheads="1"/>
            </p:cNvSpPr>
            <p:nvPr/>
          </p:nvSpPr>
          <p:spPr bwMode="auto">
            <a:xfrm>
              <a:off x="3092450" y="5910263"/>
              <a:ext cx="414644"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Monroe</a:t>
              </a:r>
            </a:p>
          </p:txBody>
        </p:sp>
        <p:sp>
          <p:nvSpPr>
            <p:cNvPr id="198" name="Rectangle 90"/>
            <p:cNvSpPr>
              <a:spLocks noChangeArrowheads="1"/>
            </p:cNvSpPr>
            <p:nvPr/>
          </p:nvSpPr>
          <p:spPr bwMode="auto">
            <a:xfrm>
              <a:off x="6226175" y="2143125"/>
              <a:ext cx="414644"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Morgan</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199" name="Rectangle 91"/>
            <p:cNvSpPr>
              <a:spLocks noChangeArrowheads="1"/>
            </p:cNvSpPr>
            <p:nvPr/>
          </p:nvSpPr>
          <p:spPr bwMode="auto">
            <a:xfrm>
              <a:off x="2679700" y="4549775"/>
              <a:ext cx="480901"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Nicholas</a:t>
              </a:r>
            </a:p>
          </p:txBody>
        </p:sp>
        <p:sp>
          <p:nvSpPr>
            <p:cNvPr id="200" name="Rectangle 92"/>
            <p:cNvSpPr>
              <a:spLocks noChangeArrowheads="1"/>
            </p:cNvSpPr>
            <p:nvPr/>
          </p:nvSpPr>
          <p:spPr bwMode="auto">
            <a:xfrm>
              <a:off x="2701926" y="1077914"/>
              <a:ext cx="252205"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Ohio</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201" name="Rectangle 93"/>
            <p:cNvSpPr>
              <a:spLocks noChangeArrowheads="1"/>
            </p:cNvSpPr>
            <p:nvPr/>
          </p:nvSpPr>
          <p:spPr bwMode="auto">
            <a:xfrm>
              <a:off x="4703763" y="3843338"/>
              <a:ext cx="562120"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Pendleton</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202" name="Rectangle 94"/>
            <p:cNvSpPr>
              <a:spLocks noChangeArrowheads="1"/>
            </p:cNvSpPr>
            <p:nvPr/>
          </p:nvSpPr>
          <p:spPr bwMode="auto">
            <a:xfrm>
              <a:off x="3643314" y="4554537"/>
              <a:ext cx="641201"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Pocahontas</a:t>
              </a:r>
            </a:p>
          </p:txBody>
        </p:sp>
        <p:sp>
          <p:nvSpPr>
            <p:cNvPr id="203" name="Rectangle 95"/>
            <p:cNvSpPr>
              <a:spLocks noChangeArrowheads="1"/>
            </p:cNvSpPr>
            <p:nvPr/>
          </p:nvSpPr>
          <p:spPr bwMode="auto">
            <a:xfrm>
              <a:off x="4305300" y="2368550"/>
              <a:ext cx="436017"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Preston</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204" name="Rectangle 96"/>
            <p:cNvSpPr>
              <a:spLocks noChangeArrowheads="1"/>
            </p:cNvSpPr>
            <p:nvPr/>
          </p:nvSpPr>
          <p:spPr bwMode="auto">
            <a:xfrm>
              <a:off x="1087438" y="4113212"/>
              <a:ext cx="391133"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Putnam</a:t>
              </a:r>
            </a:p>
          </p:txBody>
        </p:sp>
        <p:sp>
          <p:nvSpPr>
            <p:cNvPr id="205" name="Rectangle 97"/>
            <p:cNvSpPr>
              <a:spLocks noChangeArrowheads="1"/>
            </p:cNvSpPr>
            <p:nvPr/>
          </p:nvSpPr>
          <p:spPr bwMode="auto">
            <a:xfrm>
              <a:off x="2090738" y="5524499"/>
              <a:ext cx="410369"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Raleigh</a:t>
              </a:r>
            </a:p>
          </p:txBody>
        </p:sp>
        <p:sp>
          <p:nvSpPr>
            <p:cNvPr id="206" name="Rectangle 98"/>
            <p:cNvSpPr>
              <a:spLocks noChangeArrowheads="1"/>
            </p:cNvSpPr>
            <p:nvPr/>
          </p:nvSpPr>
          <p:spPr bwMode="auto">
            <a:xfrm>
              <a:off x="4064000" y="3559175"/>
              <a:ext cx="512961"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Randolph</a:t>
              </a:r>
            </a:p>
          </p:txBody>
        </p:sp>
        <p:sp>
          <p:nvSpPr>
            <p:cNvPr id="207" name="Rectangle 99"/>
            <p:cNvSpPr>
              <a:spLocks noChangeArrowheads="1"/>
            </p:cNvSpPr>
            <p:nvPr/>
          </p:nvSpPr>
          <p:spPr bwMode="auto">
            <a:xfrm>
              <a:off x="2319338" y="2879726"/>
              <a:ext cx="388996"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Ritchie</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208" name="Rectangle 100"/>
            <p:cNvSpPr>
              <a:spLocks noChangeArrowheads="1"/>
            </p:cNvSpPr>
            <p:nvPr/>
          </p:nvSpPr>
          <p:spPr bwMode="auto">
            <a:xfrm>
              <a:off x="1946275" y="3724276"/>
              <a:ext cx="324875"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Roane</a:t>
              </a:r>
            </a:p>
          </p:txBody>
        </p:sp>
        <p:sp>
          <p:nvSpPr>
            <p:cNvPr id="209" name="Rectangle 101"/>
            <p:cNvSpPr>
              <a:spLocks noChangeArrowheads="1"/>
            </p:cNvSpPr>
            <p:nvPr/>
          </p:nvSpPr>
          <p:spPr bwMode="auto">
            <a:xfrm>
              <a:off x="3803650" y="2571752"/>
              <a:ext cx="369760"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Taylor</a:t>
              </a:r>
            </a:p>
          </p:txBody>
        </p:sp>
        <p:sp>
          <p:nvSpPr>
            <p:cNvPr id="210" name="Rectangle 102"/>
            <p:cNvSpPr>
              <a:spLocks noChangeArrowheads="1"/>
            </p:cNvSpPr>
            <p:nvPr/>
          </p:nvSpPr>
          <p:spPr bwMode="auto">
            <a:xfrm>
              <a:off x="4513263" y="3022601"/>
              <a:ext cx="369760"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Tucker</a:t>
              </a:r>
            </a:p>
          </p:txBody>
        </p:sp>
        <p:sp>
          <p:nvSpPr>
            <p:cNvPr id="211" name="Rectangle 103"/>
            <p:cNvSpPr>
              <a:spLocks noChangeArrowheads="1"/>
            </p:cNvSpPr>
            <p:nvPr/>
          </p:nvSpPr>
          <p:spPr bwMode="auto">
            <a:xfrm>
              <a:off x="2633663" y="2314575"/>
              <a:ext cx="292816"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Tyler</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212" name="Rectangle 104"/>
            <p:cNvSpPr>
              <a:spLocks noChangeArrowheads="1"/>
            </p:cNvSpPr>
            <p:nvPr/>
          </p:nvSpPr>
          <p:spPr bwMode="auto">
            <a:xfrm>
              <a:off x="3481388" y="3475038"/>
              <a:ext cx="378309"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Upshur</a:t>
              </a:r>
            </a:p>
          </p:txBody>
        </p:sp>
        <p:sp>
          <p:nvSpPr>
            <p:cNvPr id="213" name="Rectangle 105"/>
            <p:cNvSpPr>
              <a:spLocks noChangeArrowheads="1"/>
            </p:cNvSpPr>
            <p:nvPr/>
          </p:nvSpPr>
          <p:spPr bwMode="auto">
            <a:xfrm>
              <a:off x="336550" y="4787901"/>
              <a:ext cx="339837"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Wayne</a:t>
              </a:r>
            </a:p>
          </p:txBody>
        </p:sp>
        <p:sp>
          <p:nvSpPr>
            <p:cNvPr id="214" name="Rectangle 106"/>
            <p:cNvSpPr>
              <a:spLocks noChangeArrowheads="1"/>
            </p:cNvSpPr>
            <p:nvPr/>
          </p:nvSpPr>
          <p:spPr bwMode="auto">
            <a:xfrm>
              <a:off x="3243263" y="4144963"/>
              <a:ext cx="448841"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Webster</a:t>
              </a:r>
            </a:p>
          </p:txBody>
        </p:sp>
        <p:sp>
          <p:nvSpPr>
            <p:cNvPr id="215" name="Rectangle 107"/>
            <p:cNvSpPr>
              <a:spLocks noChangeArrowheads="1"/>
            </p:cNvSpPr>
            <p:nvPr/>
          </p:nvSpPr>
          <p:spPr bwMode="auto">
            <a:xfrm>
              <a:off x="2919414" y="2027238"/>
              <a:ext cx="376172"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Wetzel</a:t>
              </a:r>
            </a:p>
          </p:txBody>
        </p:sp>
        <p:sp>
          <p:nvSpPr>
            <p:cNvPr id="216" name="Rectangle 108"/>
            <p:cNvSpPr>
              <a:spLocks noChangeArrowheads="1"/>
            </p:cNvSpPr>
            <p:nvPr/>
          </p:nvSpPr>
          <p:spPr bwMode="auto">
            <a:xfrm>
              <a:off x="1957388" y="3170238"/>
              <a:ext cx="254344"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Wirt</a:t>
              </a:r>
            </a:p>
          </p:txBody>
        </p:sp>
        <p:sp>
          <p:nvSpPr>
            <p:cNvPr id="217" name="Rectangle 109"/>
            <p:cNvSpPr>
              <a:spLocks noChangeArrowheads="1"/>
            </p:cNvSpPr>
            <p:nvPr/>
          </p:nvSpPr>
          <p:spPr bwMode="auto">
            <a:xfrm>
              <a:off x="1698626" y="2827337"/>
              <a:ext cx="307776"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Wood</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218" name="Rectangle 110"/>
            <p:cNvSpPr>
              <a:spLocks noChangeArrowheads="1"/>
            </p:cNvSpPr>
            <p:nvPr/>
          </p:nvSpPr>
          <p:spPr bwMode="auto">
            <a:xfrm>
              <a:off x="1524000" y="5810249"/>
              <a:ext cx="478764"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Wyoming</a:t>
              </a:r>
            </a:p>
          </p:txBody>
        </p:sp>
        <p:sp>
          <p:nvSpPr>
            <p:cNvPr id="219" name="Rectangle 111"/>
            <p:cNvSpPr>
              <a:spLocks noChangeArrowheads="1"/>
            </p:cNvSpPr>
            <p:nvPr/>
          </p:nvSpPr>
          <p:spPr bwMode="auto">
            <a:xfrm>
              <a:off x="2355850" y="1576388"/>
              <a:ext cx="495863"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Marshall</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220" name="Rectangle 112"/>
            <p:cNvSpPr>
              <a:spLocks noChangeArrowheads="1"/>
            </p:cNvSpPr>
            <p:nvPr/>
          </p:nvSpPr>
          <p:spPr bwMode="auto">
            <a:xfrm>
              <a:off x="2308226" y="3313113"/>
              <a:ext cx="211597"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Cal-</a:t>
              </a:r>
            </a:p>
          </p:txBody>
        </p:sp>
        <p:sp>
          <p:nvSpPr>
            <p:cNvPr id="221" name="Rectangle 113"/>
            <p:cNvSpPr>
              <a:spLocks noChangeArrowheads="1"/>
            </p:cNvSpPr>
            <p:nvPr/>
          </p:nvSpPr>
          <p:spPr bwMode="auto">
            <a:xfrm>
              <a:off x="2279650" y="3449638"/>
              <a:ext cx="275717"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houn</a:t>
              </a:r>
            </a:p>
          </p:txBody>
        </p:sp>
        <p:sp>
          <p:nvSpPr>
            <p:cNvPr id="222" name="Rectangle 114"/>
            <p:cNvSpPr>
              <a:spLocks noChangeArrowheads="1"/>
            </p:cNvSpPr>
            <p:nvPr/>
          </p:nvSpPr>
          <p:spPr bwMode="auto">
            <a:xfrm>
              <a:off x="2843214" y="2659062"/>
              <a:ext cx="320600"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Dodd-</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223" name="Rectangle 115"/>
            <p:cNvSpPr>
              <a:spLocks noChangeArrowheads="1"/>
            </p:cNvSpPr>
            <p:nvPr/>
          </p:nvSpPr>
          <p:spPr bwMode="auto">
            <a:xfrm>
              <a:off x="2874963" y="2794000"/>
              <a:ext cx="299227"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ridge</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224" name="Rectangle 116"/>
            <p:cNvSpPr>
              <a:spLocks noChangeArrowheads="1"/>
            </p:cNvSpPr>
            <p:nvPr/>
          </p:nvSpPr>
          <p:spPr bwMode="auto">
            <a:xfrm>
              <a:off x="6959600" y="2493963"/>
              <a:ext cx="243656"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Jeff-</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225" name="Rectangle 117"/>
            <p:cNvSpPr>
              <a:spLocks noChangeArrowheads="1"/>
            </p:cNvSpPr>
            <p:nvPr/>
          </p:nvSpPr>
          <p:spPr bwMode="auto">
            <a:xfrm>
              <a:off x="6918326" y="2627313"/>
              <a:ext cx="320600"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erson</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226" name="Rectangle 118"/>
            <p:cNvSpPr>
              <a:spLocks noChangeArrowheads="1"/>
            </p:cNvSpPr>
            <p:nvPr/>
          </p:nvSpPr>
          <p:spPr bwMode="auto">
            <a:xfrm>
              <a:off x="2011363" y="2205037"/>
              <a:ext cx="320600"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Pleas-</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227" name="Rectangle 119"/>
            <p:cNvSpPr>
              <a:spLocks noChangeArrowheads="1"/>
            </p:cNvSpPr>
            <p:nvPr/>
          </p:nvSpPr>
          <p:spPr bwMode="auto">
            <a:xfrm>
              <a:off x="2062163" y="2341563"/>
              <a:ext cx="247931"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ants</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
          <p:nvSpPr>
            <p:cNvPr id="228" name="Rectangle 120"/>
            <p:cNvSpPr>
              <a:spLocks noChangeArrowheads="1"/>
            </p:cNvSpPr>
            <p:nvPr/>
          </p:nvSpPr>
          <p:spPr bwMode="auto">
            <a:xfrm>
              <a:off x="2624138" y="5768975"/>
              <a:ext cx="239381"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Sum-</a:t>
              </a:r>
            </a:p>
          </p:txBody>
        </p:sp>
        <p:sp>
          <p:nvSpPr>
            <p:cNvPr id="229" name="Rectangle 121"/>
            <p:cNvSpPr>
              <a:spLocks noChangeArrowheads="1"/>
            </p:cNvSpPr>
            <p:nvPr/>
          </p:nvSpPr>
          <p:spPr bwMode="auto">
            <a:xfrm>
              <a:off x="2609850" y="5905500"/>
              <a:ext cx="258619" cy="1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chemeClr val="bg1"/>
                  </a:solidFill>
                  <a:latin typeface="Tahoma" panose="020B0604030504040204" pitchFamily="34" charset="0"/>
                  <a:ea typeface="Tahoma" panose="020B0604030504040204" pitchFamily="34" charset="0"/>
                  <a:cs typeface="Tahoma" panose="020B0604030504040204" pitchFamily="34" charset="0"/>
                </a:rPr>
                <a:t>mers</a:t>
              </a:r>
            </a:p>
          </p:txBody>
        </p:sp>
      </p:grpSp>
      <p:sp>
        <p:nvSpPr>
          <p:cNvPr id="230" name="Rectangle 66">
            <a:extLst>
              <a:ext uri="{FF2B5EF4-FFF2-40B4-BE49-F238E27FC236}">
                <a16:creationId xmlns:a16="http://schemas.microsoft.com/office/drawing/2014/main" id="{D008777E-E0EF-469F-B6B6-FE6E0EC44F37}"/>
              </a:ext>
            </a:extLst>
          </p:cNvPr>
          <p:cNvSpPr>
            <a:spLocks noChangeArrowheads="1"/>
          </p:cNvSpPr>
          <p:nvPr/>
        </p:nvSpPr>
        <p:spPr bwMode="auto">
          <a:xfrm>
            <a:off x="4579344" y="1026106"/>
            <a:ext cx="34144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cap="all" dirty="0">
                <a:solidFill>
                  <a:srgbClr val="000000"/>
                </a:solidFill>
                <a:latin typeface="Tahoma" panose="020B0604030504040204" pitchFamily="34" charset="0"/>
                <a:ea typeface="Tahoma" panose="020B0604030504040204" pitchFamily="34" charset="0"/>
                <a:cs typeface="Tahoma" panose="020B0604030504040204" pitchFamily="34" charset="0"/>
              </a:rPr>
              <a:t>Hancock</a:t>
            </a:r>
            <a:endParaRPr lang="en-US" altLang="en-US" sz="600" cap="all"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928191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002060"/>
                </a:solidFill>
                <a:latin typeface="Vollkorn" panose="00000500000000000000" pitchFamily="2" charset="0"/>
                <a:ea typeface="Vollkorn" panose="00000500000000000000" pitchFamily="2" charset="0"/>
              </a:rPr>
              <a:t>FINANCIAL DISCLOSURE</a:t>
            </a:r>
            <a:endParaRPr lang="en-US" sz="4000" dirty="0">
              <a:solidFill>
                <a:srgbClr val="002060"/>
              </a:solidFill>
              <a:latin typeface="Vollkorn" panose="00000500000000000000" pitchFamily="2" charset="0"/>
              <a:ea typeface="Vollkorn" panose="00000500000000000000" pitchFamily="2" charset="0"/>
            </a:endParaRPr>
          </a:p>
        </p:txBody>
      </p:sp>
      <p:pic>
        <p:nvPicPr>
          <p:cNvPr id="5" name="Content Placeholder 4"/>
          <p:cNvPicPr>
            <a:picLocks noGrp="1" noChangeAspect="1"/>
          </p:cNvPicPr>
          <p:nvPr>
            <p:ph idx="1"/>
          </p:nvPr>
        </p:nvPicPr>
        <p:blipFill>
          <a:blip r:embed="rId3"/>
          <a:stretch>
            <a:fillRect/>
          </a:stretch>
        </p:blipFill>
        <p:spPr>
          <a:xfrm>
            <a:off x="7776322" y="4682421"/>
            <a:ext cx="2697714" cy="1197968"/>
          </a:xfrm>
          <a:prstGeom prst="rect">
            <a:avLst/>
          </a:prstGeom>
        </p:spPr>
      </p:pic>
      <p:sp>
        <p:nvSpPr>
          <p:cNvPr id="4" name="Slide Number Placeholder 3"/>
          <p:cNvSpPr>
            <a:spLocks noGrp="1"/>
          </p:cNvSpPr>
          <p:nvPr>
            <p:ph type="sldNum" sz="quarter" idx="12"/>
          </p:nvPr>
        </p:nvSpPr>
        <p:spPr/>
        <p:txBody>
          <a:bodyPr/>
          <a:lstStyle/>
          <a:p>
            <a:fld id="{CADD62AB-F380-1C4E-AD83-B8A0D3112CA8}" type="slidenum">
              <a:rPr lang="en-US" smtClean="0"/>
              <a:t>2</a:t>
            </a:fld>
            <a:endParaRPr lang="en-US" dirty="0"/>
          </a:p>
        </p:txBody>
      </p:sp>
      <p:sp>
        <p:nvSpPr>
          <p:cNvPr id="7" name="Rectangle 6"/>
          <p:cNvSpPr/>
          <p:nvPr/>
        </p:nvSpPr>
        <p:spPr>
          <a:xfrm>
            <a:off x="1778000" y="2198665"/>
            <a:ext cx="8115300" cy="2483757"/>
          </a:xfrm>
          <a:prstGeom prst="rect">
            <a:avLst/>
          </a:prstGeom>
        </p:spPr>
        <p:txBody>
          <a:bodyPr wrap="square">
            <a:spAutoFit/>
          </a:bodyPr>
          <a:lstStyle/>
          <a:p>
            <a:pPr algn="ctr" defTabSz="342900">
              <a:spcBef>
                <a:spcPct val="20000"/>
              </a:spcBef>
            </a:pPr>
            <a:endParaRPr lang="en-US" altLang="en-US" sz="2100" dirty="0">
              <a:solidFill>
                <a:prstClr val="black"/>
              </a:solidFill>
              <a:latin typeface="Arial"/>
            </a:endParaRPr>
          </a:p>
          <a:p>
            <a:pPr algn="ctr" defTabSz="342900">
              <a:spcBef>
                <a:spcPct val="20000"/>
              </a:spcBef>
            </a:pPr>
            <a:r>
              <a:rPr lang="en-US" altLang="en-US" sz="2400" dirty="0">
                <a:solidFill>
                  <a:prstClr val="black"/>
                </a:solidFill>
                <a:latin typeface="Arial"/>
              </a:rPr>
              <a:t>Ms. Brammer is employed by the West Virginia Department of Education. </a:t>
            </a:r>
          </a:p>
          <a:p>
            <a:pPr algn="ctr" defTabSz="342900">
              <a:spcBef>
                <a:spcPct val="20000"/>
              </a:spcBef>
            </a:pPr>
            <a:endParaRPr lang="en-US" altLang="en-US" sz="2400" dirty="0">
              <a:solidFill>
                <a:prstClr val="black"/>
              </a:solidFill>
              <a:latin typeface="Arial"/>
            </a:endParaRPr>
          </a:p>
          <a:p>
            <a:pPr algn="ctr" defTabSz="342900">
              <a:spcBef>
                <a:spcPct val="20000"/>
              </a:spcBef>
            </a:pPr>
            <a:r>
              <a:rPr lang="en-US" altLang="en-US" sz="2400" dirty="0">
                <a:solidFill>
                  <a:prstClr val="black"/>
                </a:solidFill>
                <a:latin typeface="Arial"/>
              </a:rPr>
              <a:t>There are no other relevant financial or nonfinancial relationships to disclose.</a:t>
            </a:r>
          </a:p>
        </p:txBody>
      </p:sp>
    </p:spTree>
    <p:custDataLst>
      <p:tags r:id="rId1"/>
    </p:custDataLst>
    <p:extLst>
      <p:ext uri="{BB962C8B-B14F-4D97-AF65-F5344CB8AC3E}">
        <p14:creationId xmlns:p14="http://schemas.microsoft.com/office/powerpoint/2010/main" val="1558016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247245-BC2B-44EE-9C5A-C843AF78EC05}"/>
              </a:ext>
            </a:extLst>
          </p:cNvPr>
          <p:cNvSpPr>
            <a:spLocks noGrp="1"/>
          </p:cNvSpPr>
          <p:nvPr>
            <p:ph type="sldNum" sz="quarter" idx="12"/>
          </p:nvPr>
        </p:nvSpPr>
        <p:spPr/>
        <p:txBody>
          <a:bodyPr/>
          <a:lstStyle/>
          <a:p>
            <a:fld id="{16630861-4318-414B-8E21-CA5F03E7BD41}" type="slidenum">
              <a:rPr lang="en-US" smtClean="0"/>
              <a:t>20</a:t>
            </a:fld>
            <a:endParaRPr lang="en-US" dirty="0"/>
          </a:p>
        </p:txBody>
      </p:sp>
      <p:pic>
        <p:nvPicPr>
          <p:cNvPr id="4" name="Picture 3">
            <a:extLst>
              <a:ext uri="{FF2B5EF4-FFF2-40B4-BE49-F238E27FC236}">
                <a16:creationId xmlns:a16="http://schemas.microsoft.com/office/drawing/2014/main" id="{0A31CACF-146F-4ACB-BC9D-C443290E585A}"/>
              </a:ext>
            </a:extLst>
          </p:cNvPr>
          <p:cNvPicPr>
            <a:picLocks noChangeAspect="1"/>
          </p:cNvPicPr>
          <p:nvPr/>
        </p:nvPicPr>
        <p:blipFill>
          <a:blip r:embed="rId3"/>
          <a:stretch>
            <a:fillRect/>
          </a:stretch>
        </p:blipFill>
        <p:spPr>
          <a:xfrm>
            <a:off x="2178981" y="395677"/>
            <a:ext cx="7834039" cy="5261304"/>
          </a:xfrm>
          <a:prstGeom prst="rect">
            <a:avLst/>
          </a:prstGeom>
        </p:spPr>
      </p:pic>
    </p:spTree>
    <p:custDataLst>
      <p:tags r:id="rId1"/>
    </p:custDataLst>
    <p:extLst>
      <p:ext uri="{BB962C8B-B14F-4D97-AF65-F5344CB8AC3E}">
        <p14:creationId xmlns:p14="http://schemas.microsoft.com/office/powerpoint/2010/main" val="2089550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2433" y="802298"/>
            <a:ext cx="9742419" cy="2541431"/>
          </a:xfrm>
        </p:spPr>
        <p:txBody>
          <a:bodyPr>
            <a:noAutofit/>
          </a:bodyPr>
          <a:lstStyle/>
          <a:p>
            <a:r>
              <a:rPr lang="en-US" dirty="0" smtClean="0">
                <a:latin typeface="Vollkorn" panose="00000500000000000000" pitchFamily="2" charset="0"/>
                <a:ea typeface="Vollkorn" panose="00000500000000000000" pitchFamily="2" charset="0"/>
              </a:rPr>
              <a:t>WEST VIRGINIA</a:t>
            </a:r>
            <a:r>
              <a:rPr lang="en-US" dirty="0" smtClean="0">
                <a:latin typeface="Vollkorn" panose="00000500000000000000" pitchFamily="2" charset="0"/>
                <a:ea typeface="Vollkorn" panose="00000500000000000000" pitchFamily="2" charset="0"/>
              </a:rPr>
              <a:t/>
            </a:r>
            <a:br>
              <a:rPr lang="en-US" dirty="0" smtClean="0">
                <a:latin typeface="Vollkorn" panose="00000500000000000000" pitchFamily="2" charset="0"/>
                <a:ea typeface="Vollkorn" panose="00000500000000000000" pitchFamily="2" charset="0"/>
              </a:rPr>
            </a:br>
            <a:r>
              <a:rPr lang="en-US" dirty="0" smtClean="0">
                <a:latin typeface="Vollkorn" panose="00000500000000000000" pitchFamily="2" charset="0"/>
                <a:ea typeface="Vollkorn" panose="00000500000000000000" pitchFamily="2" charset="0"/>
              </a:rPr>
              <a:t>ECPBIS</a:t>
            </a:r>
            <a:br>
              <a:rPr lang="en-US" dirty="0" smtClean="0">
                <a:latin typeface="Vollkorn" panose="00000500000000000000" pitchFamily="2" charset="0"/>
                <a:ea typeface="Vollkorn" panose="00000500000000000000" pitchFamily="2" charset="0"/>
              </a:rPr>
            </a:br>
            <a:endParaRPr lang="en-US" dirty="0">
              <a:latin typeface="Vollkorn" panose="00000500000000000000" pitchFamily="2" charset="0"/>
              <a:ea typeface="Vollkorn" panose="00000500000000000000" pitchFamily="2" charset="0"/>
            </a:endParaRPr>
          </a:p>
        </p:txBody>
      </p:sp>
      <p:sp>
        <p:nvSpPr>
          <p:cNvPr id="3" name="Subtitle 2"/>
          <p:cNvSpPr>
            <a:spLocks noGrp="1"/>
          </p:cNvSpPr>
          <p:nvPr>
            <p:ph type="subTitle" idx="1"/>
          </p:nvPr>
        </p:nvSpPr>
        <p:spPr>
          <a:xfrm>
            <a:off x="2417780" y="3448594"/>
            <a:ext cx="8637072" cy="2481943"/>
          </a:xfrm>
        </p:spPr>
        <p:style>
          <a:lnRef idx="2">
            <a:schemeClr val="accent1"/>
          </a:lnRef>
          <a:fillRef idx="1">
            <a:schemeClr val="lt1"/>
          </a:fillRef>
          <a:effectRef idx="0">
            <a:schemeClr val="accent1"/>
          </a:effectRef>
          <a:fontRef idx="minor">
            <a:schemeClr val="dk1"/>
          </a:fontRef>
        </p:style>
        <p:txBody>
          <a:bodyPr>
            <a:normAutofit/>
          </a:bodyPr>
          <a:lstStyle/>
          <a:p>
            <a:r>
              <a:rPr lang="en-US" dirty="0" smtClean="0"/>
              <a:t>Amy Carlson, Ed.D. CCC-SLP</a:t>
            </a:r>
          </a:p>
          <a:p>
            <a:r>
              <a:rPr lang="en-US" dirty="0" smtClean="0"/>
              <a:t>ECPBIS Coordinator</a:t>
            </a:r>
          </a:p>
          <a:p>
            <a:r>
              <a:rPr lang="en-US" dirty="0" smtClean="0"/>
              <a:t>WV Autism Training center at Marshall university</a:t>
            </a:r>
          </a:p>
          <a:p>
            <a:endParaRPr lang="en-US" dirty="0" smtClean="0"/>
          </a:p>
          <a:p>
            <a:r>
              <a:rPr lang="en-US" dirty="0" smtClean="0"/>
              <a:t> </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634" y="4962697"/>
            <a:ext cx="2023123" cy="86301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4042" y="5078476"/>
            <a:ext cx="2460569" cy="81938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5025" y="186709"/>
            <a:ext cx="2926975" cy="29269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6454" y="5073865"/>
            <a:ext cx="2659724" cy="640682"/>
          </a:xfrm>
          <a:prstGeom prst="rect">
            <a:avLst/>
          </a:prstGeom>
        </p:spPr>
      </p:pic>
    </p:spTree>
    <p:custDataLst>
      <p:tags r:id="rId1"/>
    </p:custDataLst>
    <p:extLst>
      <p:ext uri="{BB962C8B-B14F-4D97-AF65-F5344CB8AC3E}">
        <p14:creationId xmlns:p14="http://schemas.microsoft.com/office/powerpoint/2010/main" val="13602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latin typeface="Vollkorn" panose="00000500000000000000" pitchFamily="2" charset="0"/>
                <a:ea typeface="Vollkorn" panose="00000500000000000000" pitchFamily="2" charset="0"/>
              </a:rPr>
              <a:t>WHAT IS </a:t>
            </a:r>
            <a:r>
              <a:rPr lang="en-US" sz="4000" dirty="0">
                <a:solidFill>
                  <a:srgbClr val="C00000"/>
                </a:solidFill>
                <a:latin typeface="Vollkorn" panose="00000500000000000000" pitchFamily="2" charset="0"/>
                <a:ea typeface="Vollkorn" panose="00000500000000000000" pitchFamily="2" charset="0"/>
              </a:rPr>
              <a:t>ECPBIS</a:t>
            </a:r>
            <a:r>
              <a:rPr lang="en-US" sz="4000" dirty="0">
                <a:latin typeface="Vollkorn" panose="00000500000000000000" pitchFamily="2" charset="0"/>
                <a:ea typeface="Vollkorn" panose="00000500000000000000" pitchFamily="2" charset="0"/>
              </a:rPr>
              <a:t>, </a:t>
            </a:r>
            <a:r>
              <a:rPr lang="en-US" sz="4000" dirty="0" smtClean="0">
                <a:latin typeface="Vollkorn" panose="00000500000000000000" pitchFamily="2" charset="0"/>
                <a:ea typeface="Vollkorn" panose="00000500000000000000" pitchFamily="2" charset="0"/>
              </a:rPr>
              <a:t>OR, </a:t>
            </a:r>
            <a:br>
              <a:rPr lang="en-US" sz="4000" dirty="0" smtClean="0">
                <a:latin typeface="Vollkorn" panose="00000500000000000000" pitchFamily="2" charset="0"/>
                <a:ea typeface="Vollkorn" panose="00000500000000000000" pitchFamily="2" charset="0"/>
              </a:rPr>
            </a:br>
            <a:r>
              <a:rPr lang="en-US" sz="4000" dirty="0" smtClean="0">
                <a:latin typeface="Vollkorn" panose="00000500000000000000" pitchFamily="2" charset="0"/>
                <a:ea typeface="Vollkorn" panose="00000500000000000000" pitchFamily="2" charset="0"/>
              </a:rPr>
              <a:t>THE PYRAMID MODEL?</a:t>
            </a:r>
            <a:endParaRPr lang="en-US" sz="4000" dirty="0">
              <a:latin typeface="Vollkorn" panose="00000500000000000000" pitchFamily="2" charset="0"/>
              <a:ea typeface="Vollkorn" panose="00000500000000000000" pitchFamily="2" charset="0"/>
            </a:endParaRPr>
          </a:p>
        </p:txBody>
      </p:sp>
      <p:sp>
        <p:nvSpPr>
          <p:cNvPr id="3" name="Content Placeholder 2"/>
          <p:cNvSpPr>
            <a:spLocks noGrp="1"/>
          </p:cNvSpPr>
          <p:nvPr>
            <p:ph sz="half" idx="1"/>
          </p:nvPr>
        </p:nvSpPr>
        <p:spPr/>
        <p:txBody>
          <a:bodyPr/>
          <a:lstStyle/>
          <a:p>
            <a:r>
              <a:rPr lang="en-US" sz="3200" dirty="0">
                <a:solidFill>
                  <a:srgbClr val="C00000"/>
                </a:solidFill>
              </a:rPr>
              <a:t>E</a:t>
            </a:r>
            <a:r>
              <a:rPr lang="en-US" sz="3200" dirty="0"/>
              <a:t>arly </a:t>
            </a:r>
            <a:r>
              <a:rPr lang="en-US" sz="3200" dirty="0">
                <a:solidFill>
                  <a:srgbClr val="C00000"/>
                </a:solidFill>
              </a:rPr>
              <a:t>C</a:t>
            </a:r>
            <a:r>
              <a:rPr lang="en-US" sz="3200" dirty="0"/>
              <a:t>hildhood </a:t>
            </a:r>
            <a:r>
              <a:rPr lang="en-US" sz="3200" dirty="0">
                <a:solidFill>
                  <a:srgbClr val="C00000"/>
                </a:solidFill>
              </a:rPr>
              <a:t>P</a:t>
            </a:r>
            <a:r>
              <a:rPr lang="en-US" sz="3200" dirty="0"/>
              <a:t>ositive </a:t>
            </a:r>
            <a:r>
              <a:rPr lang="en-US" sz="3200" dirty="0">
                <a:solidFill>
                  <a:srgbClr val="C00000"/>
                </a:solidFill>
              </a:rPr>
              <a:t>B</a:t>
            </a:r>
            <a:r>
              <a:rPr lang="en-US" sz="3200" dirty="0"/>
              <a:t>ehavioral </a:t>
            </a:r>
            <a:r>
              <a:rPr lang="en-US" sz="3200" dirty="0">
                <a:solidFill>
                  <a:srgbClr val="C00000"/>
                </a:solidFill>
              </a:rPr>
              <a:t>I</a:t>
            </a:r>
            <a:r>
              <a:rPr lang="en-US" sz="3200" dirty="0"/>
              <a:t>nterventions and </a:t>
            </a:r>
            <a:r>
              <a:rPr lang="en-US" sz="3200" dirty="0" smtClean="0">
                <a:solidFill>
                  <a:srgbClr val="C00000"/>
                </a:solidFill>
              </a:rPr>
              <a:t>S</a:t>
            </a:r>
            <a:r>
              <a:rPr lang="en-US" sz="3200" dirty="0" smtClean="0"/>
              <a:t>upports</a:t>
            </a:r>
          </a:p>
          <a:p>
            <a:endParaRPr lang="en-US" sz="3200" dirty="0" smtClean="0"/>
          </a:p>
          <a:p>
            <a:r>
              <a:rPr lang="en-US" sz="3200" dirty="0" smtClean="0"/>
              <a:t>aka The Pyramid Model</a:t>
            </a:r>
            <a:endParaRPr lang="en-US" sz="3200" dirty="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16366" y="1315107"/>
            <a:ext cx="4355372" cy="4549371"/>
          </a:xfrm>
        </p:spPr>
      </p:pic>
    </p:spTree>
    <p:custDataLst>
      <p:tags r:id="rId1"/>
    </p:custDataLst>
    <p:extLst>
      <p:ext uri="{BB962C8B-B14F-4D97-AF65-F5344CB8AC3E}">
        <p14:creationId xmlns:p14="http://schemas.microsoft.com/office/powerpoint/2010/main" val="391364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5">
                    <a:lumMod val="75000"/>
                  </a:schemeClr>
                </a:solidFill>
                <a:latin typeface="Vollkorn" panose="00000500000000000000" pitchFamily="2" charset="0"/>
                <a:ea typeface="Vollkorn" panose="00000500000000000000" pitchFamily="2" charset="0"/>
              </a:rPr>
              <a:t>PURPOSE </a:t>
            </a:r>
            <a:r>
              <a:rPr lang="en-US" sz="5400" dirty="0" smtClean="0">
                <a:solidFill>
                  <a:schemeClr val="accent5">
                    <a:lumMod val="75000"/>
                  </a:schemeClr>
                </a:solidFill>
                <a:latin typeface="Vollkorn" panose="00000500000000000000" pitchFamily="2" charset="0"/>
                <a:ea typeface="Vollkorn" panose="00000500000000000000" pitchFamily="2" charset="0"/>
              </a:rPr>
              <a:t>OF </a:t>
            </a:r>
            <a:r>
              <a:rPr lang="en-US" sz="5400" dirty="0">
                <a:solidFill>
                  <a:schemeClr val="accent5">
                    <a:lumMod val="75000"/>
                  </a:schemeClr>
                </a:solidFill>
                <a:latin typeface="Vollkorn" panose="00000500000000000000" pitchFamily="2" charset="0"/>
                <a:ea typeface="Vollkorn" panose="00000500000000000000" pitchFamily="2" charset="0"/>
              </a:rPr>
              <a:t>ECPBIS…</a:t>
            </a:r>
          </a:p>
        </p:txBody>
      </p:sp>
      <p:sp>
        <p:nvSpPr>
          <p:cNvPr id="3" name="Content Placeholder 2"/>
          <p:cNvSpPr>
            <a:spLocks noGrp="1"/>
          </p:cNvSpPr>
          <p:nvPr>
            <p:ph sz="half" idx="1"/>
          </p:nvPr>
        </p:nvSpPr>
        <p:spPr/>
        <p:txBody>
          <a:bodyPr>
            <a:noAutofit/>
          </a:bodyPr>
          <a:lstStyle/>
          <a:p>
            <a:r>
              <a:rPr lang="en-US" sz="3200" dirty="0" smtClean="0"/>
              <a:t>Promote social </a:t>
            </a:r>
            <a:r>
              <a:rPr lang="en-US" sz="3200" dirty="0"/>
              <a:t>and emotional development </a:t>
            </a:r>
            <a:r>
              <a:rPr lang="en-US" sz="3200" dirty="0" smtClean="0"/>
              <a:t>in all </a:t>
            </a:r>
            <a:r>
              <a:rPr lang="en-US" sz="3200" dirty="0"/>
              <a:t>children including those with special needs </a:t>
            </a:r>
          </a:p>
          <a:p>
            <a:endParaRPr lang="en-US" sz="3200" dirty="0"/>
          </a:p>
        </p:txBody>
      </p:sp>
      <p:pic>
        <p:nvPicPr>
          <p:cNvPr id="5" name="Picture 2" descr="Image result for purpose im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84224" y="2140126"/>
            <a:ext cx="4180263" cy="31900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3812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Vollkorn" panose="00000500000000000000" pitchFamily="2" charset="0"/>
                <a:ea typeface="Vollkorn" panose="00000500000000000000" pitchFamily="2" charset="0"/>
              </a:rPr>
              <a:t>KEY FEATURES OF ECPBIS</a:t>
            </a:r>
            <a:endParaRPr lang="en-US" sz="4400" dirty="0">
              <a:latin typeface="Vollkorn" panose="00000500000000000000" pitchFamily="2" charset="0"/>
              <a:ea typeface="Vollkorn" panose="00000500000000000000" pitchFamily="2" charset="0"/>
            </a:endParaRPr>
          </a:p>
        </p:txBody>
      </p:sp>
      <p:sp>
        <p:nvSpPr>
          <p:cNvPr id="3" name="Content Placeholder 2"/>
          <p:cNvSpPr>
            <a:spLocks noGrp="1"/>
          </p:cNvSpPr>
          <p:nvPr>
            <p:ph sz="half" idx="1"/>
          </p:nvPr>
        </p:nvSpPr>
        <p:spPr>
          <a:xfrm>
            <a:off x="1447331" y="2010878"/>
            <a:ext cx="4645152" cy="3758155"/>
          </a:xfrm>
        </p:spPr>
        <p:txBody>
          <a:bodyPr>
            <a:noAutofit/>
          </a:bodyPr>
          <a:lstStyle/>
          <a:p>
            <a:r>
              <a:rPr lang="en-US" sz="1600" dirty="0"/>
              <a:t>Children’s challenging behavior can be reduced with support </a:t>
            </a:r>
            <a:r>
              <a:rPr lang="en-US" sz="1600" b="1" dirty="0"/>
              <a:t>not</a:t>
            </a:r>
            <a:r>
              <a:rPr lang="en-US" sz="1600" dirty="0"/>
              <a:t> punishment</a:t>
            </a:r>
          </a:p>
          <a:p>
            <a:r>
              <a:rPr lang="en-US" sz="1600" dirty="0"/>
              <a:t>Promoting social emotional development is not easy.  There are no quick fixes to challenging behavior. </a:t>
            </a:r>
          </a:p>
          <a:p>
            <a:r>
              <a:rPr lang="en-US" sz="1600" dirty="0" smtClean="0"/>
              <a:t>Focus </a:t>
            </a:r>
            <a:r>
              <a:rPr lang="en-US" sz="1600" dirty="0"/>
              <a:t>on prevention and teaching appropriate skills. </a:t>
            </a:r>
            <a:r>
              <a:rPr lang="en-US" sz="1600" dirty="0" smtClean="0"/>
              <a:t>If you want it, TEACH it!</a:t>
            </a:r>
            <a:endParaRPr lang="en-US" sz="1600" dirty="0"/>
          </a:p>
          <a:p>
            <a:r>
              <a:rPr lang="en-US" sz="1600" dirty="0"/>
              <a:t>The Pyramid Model *Key Feature* = The balance between acknowledgment and correction</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57505" y="2219499"/>
            <a:ext cx="3179113" cy="279466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225367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Vollkorn" panose="00000500000000000000" pitchFamily="2" charset="0"/>
                <a:ea typeface="Vollkorn" panose="00000500000000000000" pitchFamily="2" charset="0"/>
              </a:rPr>
              <a:t>CONTACT INFORMATION</a:t>
            </a:r>
            <a:endParaRPr lang="en-US" sz="5400" dirty="0">
              <a:latin typeface="Vollkorn" panose="00000500000000000000" pitchFamily="2" charset="0"/>
              <a:ea typeface="Vollkorn" panose="00000500000000000000" pitchFamily="2" charset="0"/>
            </a:endParaRPr>
          </a:p>
        </p:txBody>
      </p:sp>
      <p:sp>
        <p:nvSpPr>
          <p:cNvPr id="9" name="TextBox 8"/>
          <p:cNvSpPr txBox="1"/>
          <p:nvPr/>
        </p:nvSpPr>
        <p:spPr>
          <a:xfrm>
            <a:off x="5604734" y="2538805"/>
            <a:ext cx="4873215" cy="2308324"/>
          </a:xfrm>
          <a:prstGeom prst="rect">
            <a:avLst/>
          </a:prstGeom>
          <a:noFill/>
        </p:spPr>
        <p:txBody>
          <a:bodyPr wrap="square" rtlCol="0">
            <a:spAutoFit/>
          </a:bodyPr>
          <a:lstStyle/>
          <a:p>
            <a:pPr algn="ctr"/>
            <a:r>
              <a:rPr lang="en-US" sz="2400" b="1" dirty="0" smtClean="0">
                <a:latin typeface="Adobe Song Std L" panose="02020300000000000000" pitchFamily="18" charset="-128"/>
                <a:ea typeface="Adobe Song Std L" panose="02020300000000000000" pitchFamily="18" charset="-128"/>
              </a:rPr>
              <a:t>Amy Carlson, Ed.D. CCC-SLP</a:t>
            </a:r>
          </a:p>
          <a:p>
            <a:pPr algn="ctr"/>
            <a:r>
              <a:rPr lang="en-US" sz="2400" b="1" dirty="0" smtClean="0">
                <a:latin typeface="Adobe Song Std L" panose="02020300000000000000" pitchFamily="18" charset="-128"/>
                <a:ea typeface="Adobe Song Std L" panose="02020300000000000000" pitchFamily="18" charset="-128"/>
              </a:rPr>
              <a:t>ECPBIS Coordinator</a:t>
            </a:r>
          </a:p>
          <a:p>
            <a:pPr algn="ctr"/>
            <a:r>
              <a:rPr lang="en-US" sz="2400" b="1" dirty="0" smtClean="0">
                <a:latin typeface="Adobe Song Std L" panose="02020300000000000000" pitchFamily="18" charset="-128"/>
                <a:ea typeface="Adobe Song Std L" panose="02020300000000000000" pitchFamily="18" charset="-128"/>
              </a:rPr>
              <a:t>WV Autism Training Center at Marshall University</a:t>
            </a:r>
          </a:p>
          <a:p>
            <a:pPr algn="ctr"/>
            <a:endParaRPr lang="en-US" sz="2400" b="1" dirty="0" smtClean="0">
              <a:latin typeface="Adobe Song Std L" panose="02020300000000000000" pitchFamily="18" charset="-128"/>
              <a:ea typeface="Adobe Song Std L" panose="02020300000000000000" pitchFamily="18" charset="-128"/>
            </a:endParaRPr>
          </a:p>
          <a:p>
            <a:pPr algn="ctr"/>
            <a:r>
              <a:rPr lang="en-US" sz="2400" b="1" dirty="0" smtClean="0">
                <a:solidFill>
                  <a:srgbClr val="0070C0"/>
                </a:solidFill>
                <a:latin typeface="Adobe Song Std L" panose="02020300000000000000" pitchFamily="18" charset="-128"/>
                <a:ea typeface="Adobe Song Std L" panose="02020300000000000000" pitchFamily="18" charset="-128"/>
                <a:hlinkClick r:id="rId3"/>
              </a:rPr>
              <a:t>amy.carlson@marshall.edu</a:t>
            </a:r>
            <a:endParaRPr lang="en-US" sz="2400" b="1" dirty="0" smtClean="0">
              <a:solidFill>
                <a:srgbClr val="0070C0"/>
              </a:solidFill>
              <a:latin typeface="Adobe Song Std L" panose="02020300000000000000" pitchFamily="18" charset="-128"/>
              <a:ea typeface="Adobe Song Std L" panose="02020300000000000000" pitchFamily="18" charset="-128"/>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2593" y="1665495"/>
            <a:ext cx="3492797" cy="3492797"/>
          </a:xfrm>
          <a:prstGeom prst="rect">
            <a:avLst/>
          </a:prstGeom>
        </p:spPr>
      </p:pic>
    </p:spTree>
    <p:custDataLst>
      <p:tags r:id="rId1"/>
    </p:custDataLst>
    <p:extLst>
      <p:ext uri="{BB962C8B-B14F-4D97-AF65-F5344CB8AC3E}">
        <p14:creationId xmlns:p14="http://schemas.microsoft.com/office/powerpoint/2010/main" val="172021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940" y="143747"/>
            <a:ext cx="8527427" cy="1204286"/>
          </a:xfrm>
          <a:solidFill>
            <a:schemeClr val="bg2"/>
          </a:solidFill>
        </p:spPr>
        <p:txBody>
          <a:bodyPr>
            <a:normAutofit/>
          </a:bodyPr>
          <a:lstStyle/>
          <a:p>
            <a:pPr algn="ctr"/>
            <a:r>
              <a:rPr lang="en-US" dirty="0" smtClean="0">
                <a:latin typeface="Vollkorn" panose="00000500000000000000" pitchFamily="2" charset="0"/>
                <a:ea typeface="Vollkorn" panose="00000500000000000000" pitchFamily="2" charset="0"/>
              </a:rPr>
              <a:t>ALL THINGS ALTERNATE</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a:xfrm>
            <a:off x="1822940" y="1414022"/>
            <a:ext cx="8527427" cy="4459241"/>
          </a:xfrm>
        </p:spPr>
        <p:txBody>
          <a:bodyPr>
            <a:normAutofit/>
          </a:bodyPr>
          <a:lstStyle/>
          <a:p>
            <a:pPr algn="ctr">
              <a:buFont typeface="Wingdings" panose="05000000000000000000" pitchFamily="2" charset="2"/>
              <a:buChar char="§"/>
            </a:pPr>
            <a:endParaRPr lang="en-US" sz="3600" dirty="0">
              <a:latin typeface="Vollkorn"/>
            </a:endParaRPr>
          </a:p>
          <a:p>
            <a:pPr marL="0" indent="0" algn="ctr">
              <a:buNone/>
            </a:pPr>
            <a:r>
              <a:rPr lang="en-US" sz="4400" dirty="0">
                <a:latin typeface="Fira Sans" panose="020B0503050000020004" pitchFamily="34" charset="0"/>
              </a:rPr>
              <a:t>Alternate Standards</a:t>
            </a:r>
          </a:p>
          <a:p>
            <a:pPr marL="0" indent="0" algn="ctr">
              <a:buNone/>
            </a:pPr>
            <a:r>
              <a:rPr lang="en-US" sz="4400" dirty="0">
                <a:latin typeface="Fira Sans" panose="020B0503050000020004" pitchFamily="34" charset="0"/>
              </a:rPr>
              <a:t>Alternate Assessment</a:t>
            </a:r>
          </a:p>
          <a:p>
            <a:pPr marL="0" indent="0" algn="ctr">
              <a:buNone/>
            </a:pPr>
            <a:r>
              <a:rPr lang="en-US" sz="4400" dirty="0">
                <a:latin typeface="Fira Sans" panose="020B0503050000020004" pitchFamily="34" charset="0"/>
              </a:rPr>
              <a:t>Alternate </a:t>
            </a:r>
            <a:r>
              <a:rPr lang="en-US" sz="4400" dirty="0" smtClean="0">
                <a:latin typeface="Fira Sans" panose="020B0503050000020004" pitchFamily="34" charset="0"/>
              </a:rPr>
              <a:t>Diploma</a:t>
            </a:r>
          </a:p>
          <a:p>
            <a:pPr marL="0" indent="0" algn="ctr">
              <a:buNone/>
            </a:pPr>
            <a:endParaRPr lang="en-US" sz="4400" dirty="0">
              <a:latin typeface="Fira Sans" panose="020B0503050000020004" pitchFamily="34" charset="0"/>
            </a:endParaRPr>
          </a:p>
          <a:p>
            <a:pPr marL="0" indent="0" algn="ctr">
              <a:buNone/>
            </a:pPr>
            <a:r>
              <a:rPr lang="en-US" sz="4400" dirty="0" smtClean="0">
                <a:solidFill>
                  <a:srgbClr val="C00000"/>
                </a:solidFill>
                <a:latin typeface="Fira Sans" panose="020B0503050000020004" pitchFamily="34" charset="0"/>
              </a:rPr>
              <a:t>Dawn Embrey</a:t>
            </a:r>
            <a:r>
              <a:rPr lang="en-US" sz="4400" dirty="0" smtClean="0">
                <a:solidFill>
                  <a:srgbClr val="C00000"/>
                </a:solidFill>
                <a:latin typeface="Fira Sans" panose="020B0503050000020004" pitchFamily="34" charset="0"/>
              </a:rPr>
              <a:t>-King, Coordinator</a:t>
            </a:r>
          </a:p>
          <a:p>
            <a:pPr marL="0" indent="0" algn="ctr">
              <a:buNone/>
            </a:pPr>
            <a:endParaRPr lang="en-US" sz="4400" dirty="0">
              <a:latin typeface="Fira Sans" panose="020B0503050000020004" pitchFamily="34" charset="0"/>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26</a:t>
            </a:fld>
            <a:endParaRPr lang="en-US" dirty="0"/>
          </a:p>
        </p:txBody>
      </p:sp>
    </p:spTree>
    <p:custDataLst>
      <p:tags r:id="rId1"/>
    </p:custDataLst>
    <p:extLst>
      <p:ext uri="{BB962C8B-B14F-4D97-AF65-F5344CB8AC3E}">
        <p14:creationId xmlns:p14="http://schemas.microsoft.com/office/powerpoint/2010/main" val="1854278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940" y="206003"/>
            <a:ext cx="8527427" cy="1389717"/>
          </a:xfrm>
          <a:solidFill>
            <a:schemeClr val="bg2"/>
          </a:solidFill>
          <a:ln w="57150">
            <a:solidFill>
              <a:schemeClr val="bg1"/>
            </a:solidFill>
          </a:ln>
        </p:spPr>
        <p:txBody>
          <a:bodyPr>
            <a:normAutofit/>
          </a:bodyPr>
          <a:lstStyle/>
          <a:p>
            <a:pPr algn="ctr"/>
            <a:r>
              <a:rPr lang="en-US" sz="3200" dirty="0" smtClean="0">
                <a:latin typeface="Vollkorn" panose="00000500000000000000" pitchFamily="2" charset="0"/>
                <a:ea typeface="Vollkorn" panose="00000500000000000000" pitchFamily="2" charset="0"/>
                <a:cs typeface="Calibri" panose="020F0502020204030204" pitchFamily="34" charset="0"/>
              </a:rPr>
              <a:t>DISTRICT OBLIGATIONS</a:t>
            </a:r>
            <a:r>
              <a:rPr lang="en-US" sz="3200" dirty="0">
                <a:latin typeface="Vollkorn" panose="00000500000000000000" pitchFamily="2" charset="0"/>
                <a:ea typeface="Vollkorn" panose="00000500000000000000" pitchFamily="2" charset="0"/>
                <a:cs typeface="Calibri" panose="020F0502020204030204" pitchFamily="34" charset="0"/>
              </a:rPr>
              <a:t/>
            </a:r>
            <a:br>
              <a:rPr lang="en-US" sz="3200" dirty="0">
                <a:latin typeface="Vollkorn" panose="00000500000000000000" pitchFamily="2" charset="0"/>
                <a:ea typeface="Vollkorn" panose="00000500000000000000" pitchFamily="2" charset="0"/>
                <a:cs typeface="Calibri" panose="020F0502020204030204" pitchFamily="34" charset="0"/>
              </a:rPr>
            </a:br>
            <a:r>
              <a:rPr lang="en-US" sz="3200" dirty="0" smtClean="0">
                <a:latin typeface="Vollkorn" panose="00000500000000000000" pitchFamily="2" charset="0"/>
                <a:ea typeface="Vollkorn" panose="00000500000000000000" pitchFamily="2" charset="0"/>
                <a:cs typeface="Calibri" panose="020F0502020204030204" pitchFamily="34" charset="0"/>
              </a:rPr>
              <a:t>PER </a:t>
            </a:r>
            <a:r>
              <a:rPr lang="en-US" sz="3200" dirty="0">
                <a:latin typeface="Vollkorn" panose="00000500000000000000" pitchFamily="2" charset="0"/>
                <a:ea typeface="Vollkorn" panose="00000500000000000000" pitchFamily="2" charset="0"/>
                <a:cs typeface="Calibri" panose="020F0502020204030204" pitchFamily="34" charset="0"/>
              </a:rPr>
              <a:t>ESSA </a:t>
            </a:r>
            <a:r>
              <a:rPr lang="en-US" sz="3200" dirty="0" smtClean="0">
                <a:latin typeface="Vollkorn" panose="00000500000000000000" pitchFamily="2" charset="0"/>
                <a:ea typeface="Vollkorn" panose="00000500000000000000" pitchFamily="2" charset="0"/>
                <a:cs typeface="Calibri" panose="020F0502020204030204" pitchFamily="34" charset="0"/>
              </a:rPr>
              <a:t>REQUIREMENTS</a:t>
            </a:r>
            <a:endParaRPr lang="en-US" sz="2800"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a:xfrm>
            <a:off x="1822940" y="1595720"/>
            <a:ext cx="8527427" cy="3809999"/>
          </a:xfrm>
        </p:spPr>
        <p:txBody>
          <a:bodyPr>
            <a:normAutofit fontScale="77500" lnSpcReduction="20000"/>
          </a:bodyPr>
          <a:lstStyle/>
          <a:p>
            <a:endParaRPr lang="en-US" dirty="0" smtClean="0">
              <a:latin typeface="Calibri" panose="020F0502020204030204" pitchFamily="34" charset="0"/>
              <a:cs typeface="Calibri" panose="020F0502020204030204" pitchFamily="34" charset="0"/>
            </a:endParaRPr>
          </a:p>
          <a:p>
            <a:r>
              <a:rPr lang="en-US" dirty="0" smtClean="0">
                <a:solidFill>
                  <a:schemeClr val="accent1">
                    <a:lumMod val="50000"/>
                  </a:schemeClr>
                </a:solidFill>
                <a:latin typeface="Fira Sans" panose="020B0503050000020004" pitchFamily="34" charset="0"/>
                <a:cs typeface="Calibri" panose="020F0502020204030204" pitchFamily="34" charset="0"/>
              </a:rPr>
              <a:t>Replaced </a:t>
            </a:r>
            <a:r>
              <a:rPr lang="en-US" b="1" dirty="0">
                <a:solidFill>
                  <a:schemeClr val="accent1">
                    <a:lumMod val="50000"/>
                  </a:schemeClr>
                </a:solidFill>
                <a:latin typeface="Fira Sans" panose="020B0503050000020004" pitchFamily="34" charset="0"/>
                <a:cs typeface="Calibri" panose="020F0502020204030204" pitchFamily="34" charset="0"/>
              </a:rPr>
              <a:t>modified diploma </a:t>
            </a:r>
            <a:r>
              <a:rPr lang="en-US" dirty="0">
                <a:solidFill>
                  <a:schemeClr val="accent1">
                    <a:lumMod val="50000"/>
                  </a:schemeClr>
                </a:solidFill>
                <a:latin typeface="Fira Sans" panose="020B0503050000020004" pitchFamily="34" charset="0"/>
                <a:cs typeface="Calibri" panose="020F0502020204030204" pitchFamily="34" charset="0"/>
              </a:rPr>
              <a:t>with </a:t>
            </a:r>
            <a:r>
              <a:rPr lang="en-US" b="1" i="1" dirty="0">
                <a:solidFill>
                  <a:schemeClr val="accent1">
                    <a:lumMod val="50000"/>
                  </a:schemeClr>
                </a:solidFill>
                <a:latin typeface="Fira Sans" panose="020B0503050000020004" pitchFamily="34" charset="0"/>
                <a:cs typeface="Calibri" panose="020F0502020204030204" pitchFamily="34" charset="0"/>
              </a:rPr>
              <a:t>State-Defined Alternate Diploma </a:t>
            </a:r>
            <a:r>
              <a:rPr lang="en-US" dirty="0">
                <a:solidFill>
                  <a:schemeClr val="accent1">
                    <a:lumMod val="50000"/>
                  </a:schemeClr>
                </a:solidFill>
                <a:latin typeface="Fira Sans" panose="020B0503050000020004" pitchFamily="34" charset="0"/>
                <a:cs typeface="Calibri" panose="020F0502020204030204" pitchFamily="34" charset="0"/>
              </a:rPr>
              <a:t>which requires:	</a:t>
            </a:r>
          </a:p>
          <a:p>
            <a:pPr lvl="1">
              <a:buFont typeface="Wingdings" panose="05000000000000000000" pitchFamily="2" charset="2"/>
              <a:buChar char="Ø"/>
            </a:pPr>
            <a:r>
              <a:rPr lang="en-US" b="1" i="1" dirty="0">
                <a:solidFill>
                  <a:schemeClr val="accent1">
                    <a:lumMod val="50000"/>
                  </a:schemeClr>
                </a:solidFill>
                <a:latin typeface="Fira Sans" panose="020B0503050000020004" pitchFamily="34" charset="0"/>
                <a:cs typeface="Calibri" panose="020F0502020204030204" pitchFamily="34" charset="0"/>
              </a:rPr>
              <a:t>Instruction in alternate academic achievement standards </a:t>
            </a:r>
            <a:r>
              <a:rPr lang="en-US" b="1" i="1" dirty="0" smtClean="0">
                <a:solidFill>
                  <a:schemeClr val="accent1">
                    <a:lumMod val="50000"/>
                  </a:schemeClr>
                </a:solidFill>
                <a:latin typeface="Fira Sans" panose="020B0503050000020004" pitchFamily="34" charset="0"/>
                <a:cs typeface="Calibri" panose="020F0502020204030204" pitchFamily="34" charset="0"/>
              </a:rPr>
              <a:t>linked to general </a:t>
            </a:r>
            <a:r>
              <a:rPr lang="en-US" b="1" i="1" dirty="0">
                <a:solidFill>
                  <a:schemeClr val="accent1">
                    <a:lumMod val="50000"/>
                  </a:schemeClr>
                </a:solidFill>
                <a:latin typeface="Fira Sans" panose="020B0503050000020004" pitchFamily="34" charset="0"/>
                <a:cs typeface="Calibri" panose="020F0502020204030204" pitchFamily="34" charset="0"/>
              </a:rPr>
              <a:t>standards;</a:t>
            </a:r>
          </a:p>
          <a:p>
            <a:pPr lvl="1">
              <a:buFont typeface="Wingdings" panose="05000000000000000000" pitchFamily="2" charset="2"/>
              <a:buChar char="Ø"/>
            </a:pPr>
            <a:r>
              <a:rPr lang="en-US" b="1" i="1" dirty="0">
                <a:solidFill>
                  <a:schemeClr val="accent1">
                    <a:lumMod val="50000"/>
                  </a:schemeClr>
                </a:solidFill>
                <a:latin typeface="Fira Sans" panose="020B0503050000020004" pitchFamily="34" charset="0"/>
                <a:cs typeface="Calibri" panose="020F0502020204030204" pitchFamily="34" charset="0"/>
              </a:rPr>
              <a:t>Participation in alternate assessment;</a:t>
            </a:r>
          </a:p>
          <a:p>
            <a:pPr lvl="1">
              <a:buFont typeface="Wingdings" panose="05000000000000000000" pitchFamily="2" charset="2"/>
              <a:buChar char="Ø"/>
            </a:pPr>
            <a:r>
              <a:rPr lang="en-US" b="1" i="1" dirty="0">
                <a:solidFill>
                  <a:schemeClr val="accent1">
                    <a:lumMod val="50000"/>
                  </a:schemeClr>
                </a:solidFill>
                <a:latin typeface="Fira Sans" panose="020B0503050000020004" pitchFamily="34" charset="0"/>
                <a:cs typeface="Calibri" panose="020F0502020204030204" pitchFamily="34" charset="0"/>
              </a:rPr>
              <a:t>Alignment with state requirements for the regular high school diploma; and </a:t>
            </a:r>
          </a:p>
          <a:p>
            <a:pPr lvl="1">
              <a:buFont typeface="Wingdings" panose="05000000000000000000" pitchFamily="2" charset="2"/>
              <a:buChar char="Ø"/>
            </a:pPr>
            <a:r>
              <a:rPr lang="en-US" b="1" i="1" dirty="0">
                <a:solidFill>
                  <a:schemeClr val="accent1">
                    <a:lumMod val="50000"/>
                  </a:schemeClr>
                </a:solidFill>
                <a:latin typeface="Fira Sans" panose="020B0503050000020004" pitchFamily="34" charset="0"/>
                <a:cs typeface="Calibri" panose="020F0502020204030204" pitchFamily="34" charset="0"/>
              </a:rPr>
              <a:t>Be obtained during FAPE period</a:t>
            </a:r>
            <a:r>
              <a:rPr lang="en-US" b="1" i="1" dirty="0" smtClean="0">
                <a:solidFill>
                  <a:schemeClr val="accent1">
                    <a:lumMod val="50000"/>
                  </a:schemeClr>
                </a:solidFill>
                <a:latin typeface="Fira Sans" panose="020B0503050000020004" pitchFamily="34" charset="0"/>
                <a:cs typeface="Calibri" panose="020F0502020204030204" pitchFamily="34" charset="0"/>
              </a:rPr>
              <a:t>.</a:t>
            </a:r>
          </a:p>
          <a:p>
            <a:pPr lvl="1">
              <a:buFont typeface="Wingdings" panose="05000000000000000000" pitchFamily="2" charset="2"/>
              <a:buChar char="Ø"/>
            </a:pPr>
            <a:endParaRPr lang="en-US" b="1" i="1" dirty="0">
              <a:solidFill>
                <a:schemeClr val="accent1">
                  <a:lumMod val="50000"/>
                </a:schemeClr>
              </a:solidFill>
              <a:latin typeface="Fira Sans" panose="020B0503050000020004" pitchFamily="34" charset="0"/>
              <a:cs typeface="Calibri" panose="020F0502020204030204" pitchFamily="34" charset="0"/>
            </a:endParaRPr>
          </a:p>
          <a:p>
            <a:r>
              <a:rPr lang="en-US" dirty="0">
                <a:solidFill>
                  <a:schemeClr val="accent1">
                    <a:lumMod val="50000"/>
                  </a:schemeClr>
                </a:solidFill>
                <a:latin typeface="Fira Sans" panose="020B0503050000020004" pitchFamily="34" charset="0"/>
                <a:cs typeface="Calibri" panose="020F0502020204030204" pitchFamily="34" charset="0"/>
              </a:rPr>
              <a:t>Students receiving an alternate diploma will be included in the graduation cohort for the year in which they graduate.  Incoming ninth grade students should be considered for the alternate diploma. (pp. 9, 117)</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27</a:t>
            </a:fld>
            <a:endParaRPr lang="en-US" dirty="0"/>
          </a:p>
        </p:txBody>
      </p:sp>
    </p:spTree>
    <p:custDataLst>
      <p:tags r:id="rId1"/>
    </p:custDataLst>
    <p:extLst>
      <p:ext uri="{BB962C8B-B14F-4D97-AF65-F5344CB8AC3E}">
        <p14:creationId xmlns:p14="http://schemas.microsoft.com/office/powerpoint/2010/main" val="1938219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28</a:t>
            </a:fld>
            <a:endParaRPr lang="en-US" dirty="0"/>
          </a:p>
        </p:txBody>
      </p:sp>
      <p:sp>
        <p:nvSpPr>
          <p:cNvPr id="7" name="TextBox 6"/>
          <p:cNvSpPr txBox="1"/>
          <p:nvPr/>
        </p:nvSpPr>
        <p:spPr>
          <a:xfrm>
            <a:off x="1828800" y="1972236"/>
            <a:ext cx="2215116" cy="2739211"/>
          </a:xfrm>
          <a:prstGeom prst="rect">
            <a:avLst/>
          </a:prstGeom>
          <a:noFill/>
        </p:spPr>
        <p:txBody>
          <a:bodyPr wrap="square" rtlCol="0">
            <a:spAutoFit/>
          </a:bodyPr>
          <a:lstStyle/>
          <a:p>
            <a:r>
              <a:rPr lang="en-US" sz="2400" b="1" dirty="0">
                <a:solidFill>
                  <a:schemeClr val="accent1">
                    <a:lumMod val="50000"/>
                  </a:schemeClr>
                </a:solidFill>
                <a:latin typeface="Vollkorn"/>
              </a:rPr>
              <a:t>POLICY 2520.16</a:t>
            </a:r>
          </a:p>
          <a:p>
            <a:endParaRPr lang="en-US" sz="2400" b="1" dirty="0">
              <a:solidFill>
                <a:schemeClr val="accent1">
                  <a:lumMod val="50000"/>
                </a:schemeClr>
              </a:solidFill>
              <a:latin typeface="Vollkorn"/>
            </a:endParaRPr>
          </a:p>
          <a:p>
            <a:r>
              <a:rPr lang="en-US" sz="2000" b="1" i="1" dirty="0">
                <a:solidFill>
                  <a:schemeClr val="accent1">
                    <a:lumMod val="50000"/>
                  </a:schemeClr>
                </a:solidFill>
                <a:latin typeface="Vollkorn"/>
              </a:rPr>
              <a:t>West Virginia Alternate Academic Achievement Standards</a:t>
            </a:r>
          </a:p>
        </p:txBody>
      </p:sp>
      <p:pic>
        <p:nvPicPr>
          <p:cNvPr id="1026" name="Picture 2" descr="55f8c976-2ac3-4bc9-a9ce-33ec18826d0b@namprd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490484" y="532620"/>
            <a:ext cx="585988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7945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940" y="143748"/>
            <a:ext cx="8527427" cy="846853"/>
          </a:xfrm>
          <a:solidFill>
            <a:schemeClr val="bg2"/>
          </a:solidFill>
          <a:ln w="38100">
            <a:solidFill>
              <a:schemeClr val="bg1"/>
            </a:solidFill>
          </a:ln>
        </p:spPr>
        <p:txBody>
          <a:bodyPr>
            <a:noAutofit/>
          </a:bodyPr>
          <a:lstStyle/>
          <a:p>
            <a:pPr algn="ctr"/>
            <a:r>
              <a:rPr lang="en-US" sz="2800" dirty="0" smtClean="0">
                <a:latin typeface="Vollkorn" panose="00000500000000000000" pitchFamily="2" charset="0"/>
                <a:ea typeface="Vollkorn" panose="00000500000000000000" pitchFamily="2" charset="0"/>
              </a:rPr>
              <a:t>ALTERNATE STANDARDS, ASSESSMENT AND DIPLOMA TIMELINES</a:t>
            </a:r>
            <a:endParaRPr lang="en-US" sz="2800" dirty="0">
              <a:latin typeface="Vollkorn" panose="00000500000000000000" pitchFamily="2" charset="0"/>
              <a:ea typeface="Vollkorn" panose="00000500000000000000"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2673020"/>
              </p:ext>
            </p:extLst>
          </p:nvPr>
        </p:nvGraphicFramePr>
        <p:xfrm>
          <a:off x="1822941" y="1551904"/>
          <a:ext cx="8527425" cy="4032795"/>
        </p:xfrm>
        <a:graphic>
          <a:graphicData uri="http://schemas.openxmlformats.org/drawingml/2006/table">
            <a:tbl>
              <a:tblPr firstRow="1" firstCol="1" bandRow="1">
                <a:tableStyleId>{5C22544A-7EE6-4342-B048-85BDC9FD1C3A}</a:tableStyleId>
              </a:tblPr>
              <a:tblGrid>
                <a:gridCol w="1705485">
                  <a:extLst>
                    <a:ext uri="{9D8B030D-6E8A-4147-A177-3AD203B41FA5}">
                      <a16:colId xmlns:a16="http://schemas.microsoft.com/office/drawing/2014/main" val="3822625592"/>
                    </a:ext>
                  </a:extLst>
                </a:gridCol>
                <a:gridCol w="1705485">
                  <a:extLst>
                    <a:ext uri="{9D8B030D-6E8A-4147-A177-3AD203B41FA5}">
                      <a16:colId xmlns:a16="http://schemas.microsoft.com/office/drawing/2014/main" val="3169399653"/>
                    </a:ext>
                  </a:extLst>
                </a:gridCol>
                <a:gridCol w="1705485">
                  <a:extLst>
                    <a:ext uri="{9D8B030D-6E8A-4147-A177-3AD203B41FA5}">
                      <a16:colId xmlns:a16="http://schemas.microsoft.com/office/drawing/2014/main" val="3793909323"/>
                    </a:ext>
                  </a:extLst>
                </a:gridCol>
                <a:gridCol w="1705485">
                  <a:extLst>
                    <a:ext uri="{9D8B030D-6E8A-4147-A177-3AD203B41FA5}">
                      <a16:colId xmlns:a16="http://schemas.microsoft.com/office/drawing/2014/main" val="3216786461"/>
                    </a:ext>
                  </a:extLst>
                </a:gridCol>
                <a:gridCol w="1705485">
                  <a:extLst>
                    <a:ext uri="{9D8B030D-6E8A-4147-A177-3AD203B41FA5}">
                      <a16:colId xmlns:a16="http://schemas.microsoft.com/office/drawing/2014/main" val="2098037976"/>
                    </a:ext>
                  </a:extLst>
                </a:gridCol>
              </a:tblGrid>
              <a:tr h="346877">
                <a:tc>
                  <a:txBody>
                    <a:bodyPr/>
                    <a:lstStyle/>
                    <a:p>
                      <a:pPr marL="0" marR="0">
                        <a:lnSpc>
                          <a:spcPct val="107000"/>
                        </a:lnSpc>
                        <a:spcBef>
                          <a:spcPts val="0"/>
                        </a:spcBef>
                        <a:spcAft>
                          <a:spcPts val="0"/>
                        </a:spcAft>
                      </a:pPr>
                      <a:r>
                        <a:rPr lang="en-US" sz="1100" dirty="0">
                          <a:effectLst/>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2017-2018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2018-2019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2019-2020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smtClean="0">
                          <a:effectLst/>
                        </a:rPr>
                        <a:t>2020-2021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3075436"/>
                  </a:ext>
                </a:extLst>
              </a:tr>
              <a:tr h="451614">
                <a:tc>
                  <a:txBody>
                    <a:bodyPr/>
                    <a:lstStyle/>
                    <a:p>
                      <a:pPr marL="0" marR="0">
                        <a:lnSpc>
                          <a:spcPct val="107000"/>
                        </a:lnSpc>
                        <a:spcBef>
                          <a:spcPts val="0"/>
                        </a:spcBef>
                        <a:spcAft>
                          <a:spcPts val="0"/>
                        </a:spcAft>
                      </a:pPr>
                      <a:r>
                        <a:rPr lang="en-US" sz="1100" dirty="0" smtClean="0">
                          <a:effectLst/>
                        </a:rPr>
                        <a:t>Diploma </a:t>
                      </a:r>
                      <a:r>
                        <a:rPr lang="en-US" sz="1100" dirty="0">
                          <a:effectLst/>
                        </a:rPr>
                        <a:t>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Modified Diploma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Modified Diploma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Modified Diploma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b="1" dirty="0">
                          <a:effectLst/>
                        </a:rPr>
                        <a:t>Alternate Diploma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825092"/>
                  </a:ext>
                </a:extLst>
              </a:tr>
              <a:tr h="2161556">
                <a:tc>
                  <a:txBody>
                    <a:bodyPr/>
                    <a:lstStyle/>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r>
                        <a:rPr lang="en-US" sz="1100" dirty="0" smtClean="0">
                          <a:effectLst/>
                        </a:rPr>
                        <a:t>Alternate </a:t>
                      </a:r>
                      <a:r>
                        <a:rPr lang="en-US" sz="1100" dirty="0">
                          <a:effectLst/>
                        </a:rPr>
                        <a:t>Standards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endParaRPr lang="en-US" sz="1100" dirty="0" smtClean="0">
                        <a:effectLst/>
                      </a:endParaRPr>
                    </a:p>
                    <a:p>
                      <a:pPr marL="0" marR="0" algn="ctr">
                        <a:lnSpc>
                          <a:spcPct val="107000"/>
                        </a:lnSpc>
                        <a:spcBef>
                          <a:spcPts val="0"/>
                        </a:spcBef>
                        <a:spcAft>
                          <a:spcPts val="0"/>
                        </a:spcAft>
                      </a:pPr>
                      <a:r>
                        <a:rPr lang="en-US" sz="1100" b="0" dirty="0" smtClean="0">
                          <a:effectLst/>
                        </a:rPr>
                        <a:t>(Current Standards)</a:t>
                      </a:r>
                    </a:p>
                    <a:p>
                      <a:pPr marL="0" marR="0">
                        <a:lnSpc>
                          <a:spcPct val="107000"/>
                        </a:lnSpc>
                        <a:spcBef>
                          <a:spcPts val="0"/>
                        </a:spcBef>
                        <a:spcAft>
                          <a:spcPts val="0"/>
                        </a:spcAft>
                      </a:pPr>
                      <a:endParaRPr lang="en-US" sz="1100" b="0" dirty="0" smtClean="0">
                        <a:effectLst/>
                      </a:endParaRPr>
                    </a:p>
                    <a:p>
                      <a:pPr marL="0" marR="0">
                        <a:lnSpc>
                          <a:spcPct val="107000"/>
                        </a:lnSpc>
                        <a:spcBef>
                          <a:spcPts val="0"/>
                        </a:spcBef>
                        <a:spcAft>
                          <a:spcPts val="0"/>
                        </a:spcAft>
                      </a:pPr>
                      <a:r>
                        <a:rPr lang="en-US" sz="1100" dirty="0" smtClean="0">
                          <a:effectLst/>
                        </a:rPr>
                        <a:t>Alternate </a:t>
                      </a:r>
                      <a:r>
                        <a:rPr lang="en-US" sz="1100" dirty="0">
                          <a:effectLst/>
                        </a:rPr>
                        <a:t>Standards (ELA, math, science</a:t>
                      </a:r>
                      <a:r>
                        <a:rPr lang="en-US" sz="1100" dirty="0" smtClean="0">
                          <a:effectLst/>
                        </a:rPr>
                        <a:t>)</a:t>
                      </a:r>
                    </a:p>
                    <a:p>
                      <a:pPr marL="0" marR="0">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9</a:t>
                      </a:r>
                      <a:r>
                        <a:rPr lang="en-US" sz="1100" baseline="30000" dirty="0" smtClean="0">
                          <a:effectLst/>
                          <a:latin typeface="Calibri" panose="020F0502020204030204" pitchFamily="34" charset="0"/>
                          <a:ea typeface="Calibri" panose="020F0502020204030204" pitchFamily="34" charset="0"/>
                          <a:cs typeface="Times New Roman" panose="02020603050405020304" pitchFamily="18" charset="0"/>
                        </a:rPr>
                        <a:t>th</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grade cohort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endParaRPr lang="en-US" sz="1100" dirty="0" smtClean="0">
                        <a:effectLst/>
                      </a:endParaRPr>
                    </a:p>
                    <a:p>
                      <a:pPr marL="0" marR="0" algn="ctr">
                        <a:lnSpc>
                          <a:spcPct val="107000"/>
                        </a:lnSpc>
                        <a:spcBef>
                          <a:spcPts val="0"/>
                        </a:spcBef>
                        <a:spcAft>
                          <a:spcPts val="0"/>
                        </a:spcAft>
                      </a:pPr>
                      <a:r>
                        <a:rPr lang="en-US" sz="1100" dirty="0" smtClean="0">
                          <a:effectLst/>
                        </a:rPr>
                        <a:t>(</a:t>
                      </a:r>
                      <a:r>
                        <a:rPr lang="en-US" sz="1100" b="1" dirty="0" smtClean="0">
                          <a:effectLst/>
                        </a:rPr>
                        <a:t>New Standards</a:t>
                      </a:r>
                      <a:r>
                        <a:rPr lang="en-US" sz="1100" dirty="0" smtClean="0">
                          <a:effectLst/>
                        </a:rPr>
                        <a:t>)</a:t>
                      </a:r>
                    </a:p>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r>
                        <a:rPr lang="en-US" sz="1100" dirty="0" smtClean="0">
                          <a:effectLst/>
                        </a:rPr>
                        <a:t>Alternate Academic Achievement Standards</a:t>
                      </a:r>
                    </a:p>
                    <a:p>
                      <a:pPr marL="0" marR="0">
                        <a:lnSpc>
                          <a:spcPct val="107000"/>
                        </a:lnSpc>
                        <a:spcBef>
                          <a:spcPts val="0"/>
                        </a:spcBef>
                        <a:spcAft>
                          <a:spcPts val="0"/>
                        </a:spcAft>
                      </a:pPr>
                      <a:r>
                        <a:rPr lang="en-US" sz="1100" dirty="0" smtClean="0">
                          <a:effectLst/>
                        </a:rPr>
                        <a:t>                2520.16</a:t>
                      </a:r>
                    </a:p>
                    <a:p>
                      <a:pPr marL="0" marR="0">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9</a:t>
                      </a:r>
                      <a:r>
                        <a:rPr lang="en-US" sz="1100" baseline="30000" dirty="0" smtClean="0">
                          <a:effectLst/>
                          <a:latin typeface="Calibri" panose="020F0502020204030204" pitchFamily="34" charset="0"/>
                          <a:ea typeface="Calibri" panose="020F0502020204030204" pitchFamily="34" charset="0"/>
                          <a:cs typeface="Times New Roman" panose="02020603050405020304" pitchFamily="18" charset="0"/>
                        </a:rPr>
                        <a:t>th</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and 10</a:t>
                      </a:r>
                      <a:r>
                        <a:rPr lang="en-US" sz="1100" baseline="30000" dirty="0" smtClean="0">
                          <a:effectLst/>
                          <a:latin typeface="Calibri" panose="020F0502020204030204" pitchFamily="34" charset="0"/>
                          <a:ea typeface="Calibri" panose="020F0502020204030204" pitchFamily="34" charset="0"/>
                          <a:cs typeface="Times New Roman" panose="02020603050405020304" pitchFamily="18" charset="0"/>
                        </a:rPr>
                        <a:t>th</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graders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endParaRPr lang="en-US" sz="1100" dirty="0" smtClean="0">
                        <a:effectLst/>
                      </a:endParaRPr>
                    </a:p>
                    <a:p>
                      <a:pPr marL="0" marR="0" algn="ctr">
                        <a:lnSpc>
                          <a:spcPct val="107000"/>
                        </a:lnSpc>
                        <a:spcBef>
                          <a:spcPts val="0"/>
                        </a:spcBef>
                        <a:spcAft>
                          <a:spcPts val="0"/>
                        </a:spcAft>
                      </a:pPr>
                      <a:r>
                        <a:rPr lang="en-US" sz="1100" b="1" dirty="0" smtClean="0">
                          <a:effectLst/>
                        </a:rPr>
                        <a:t>(New Standards)</a:t>
                      </a:r>
                    </a:p>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r>
                        <a:rPr lang="en-US" sz="1100" dirty="0" smtClean="0">
                          <a:effectLst/>
                        </a:rPr>
                        <a:t>Alternate Academic Achievement Standards</a:t>
                      </a:r>
                    </a:p>
                    <a:p>
                      <a:pPr marL="0" marR="0">
                        <a:lnSpc>
                          <a:spcPct val="107000"/>
                        </a:lnSpc>
                        <a:spcBef>
                          <a:spcPts val="0"/>
                        </a:spcBef>
                        <a:spcAft>
                          <a:spcPts val="0"/>
                        </a:spcAft>
                      </a:pPr>
                      <a:r>
                        <a:rPr lang="en-US" sz="1100" dirty="0" smtClean="0">
                          <a:effectLst/>
                        </a:rPr>
                        <a:t>             2520.16</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100" dirty="0" smtClean="0">
                        <a:effectLst/>
                        <a:latin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100" dirty="0" smtClean="0">
                          <a:effectLst/>
                          <a:latin typeface="Calibri" panose="020F0502020204030204" pitchFamily="34" charset="0"/>
                          <a:cs typeface="Times New Roman" panose="02020603050405020304" pitchFamily="18" charset="0"/>
                        </a:rPr>
                        <a:t>   9</a:t>
                      </a:r>
                      <a:r>
                        <a:rPr lang="en-US" sz="1100" baseline="30000" dirty="0" smtClean="0">
                          <a:effectLst/>
                          <a:latin typeface="Calibri" panose="020F0502020204030204" pitchFamily="34" charset="0"/>
                          <a:cs typeface="Times New Roman" panose="02020603050405020304" pitchFamily="18" charset="0"/>
                        </a:rPr>
                        <a:t>th</a:t>
                      </a:r>
                      <a:r>
                        <a:rPr lang="en-US" sz="1100" dirty="0" smtClean="0">
                          <a:effectLst/>
                          <a:latin typeface="Calibri" panose="020F0502020204030204" pitchFamily="34" charset="0"/>
                          <a:cs typeface="Times New Roman" panose="02020603050405020304" pitchFamily="18" charset="0"/>
                        </a:rPr>
                        <a:t> 10</a:t>
                      </a:r>
                      <a:r>
                        <a:rPr lang="en-US" sz="1100" baseline="30000" dirty="0" smtClean="0">
                          <a:effectLst/>
                          <a:latin typeface="Calibri" panose="020F0502020204030204" pitchFamily="34" charset="0"/>
                          <a:cs typeface="Times New Roman" panose="02020603050405020304" pitchFamily="18" charset="0"/>
                        </a:rPr>
                        <a:t>th</a:t>
                      </a:r>
                      <a:r>
                        <a:rPr lang="en-US" sz="1100" dirty="0" smtClean="0">
                          <a:effectLst/>
                          <a:latin typeface="Calibri" panose="020F0502020204030204" pitchFamily="34" charset="0"/>
                          <a:cs typeface="Times New Roman" panose="02020603050405020304" pitchFamily="18" charset="0"/>
                        </a:rPr>
                        <a:t> and 11</a:t>
                      </a:r>
                      <a:r>
                        <a:rPr lang="en-US" sz="1100" baseline="30000" dirty="0" smtClean="0">
                          <a:effectLst/>
                          <a:latin typeface="Calibri" panose="020F0502020204030204" pitchFamily="34" charset="0"/>
                          <a:cs typeface="Times New Roman" panose="02020603050405020304" pitchFamily="18" charset="0"/>
                        </a:rPr>
                        <a:t>th</a:t>
                      </a:r>
                      <a:r>
                        <a:rPr lang="en-US" sz="1100" dirty="0" smtClean="0">
                          <a:effectLst/>
                          <a:latin typeface="Calibri" panose="020F0502020204030204" pitchFamily="34" charset="0"/>
                          <a:cs typeface="Times New Roman" panose="02020603050405020304" pitchFamily="18" charset="0"/>
                        </a:rPr>
                        <a:t> graders</a:t>
                      </a:r>
                      <a:endParaRPr lang="en-US" sz="1100" dirty="0" smtClean="0">
                        <a:effectLst/>
                      </a:endParaRPr>
                    </a:p>
                  </a:txBody>
                  <a:tcPr marL="68580" marR="68580" marT="0" marB="0"/>
                </a:tc>
                <a:tc>
                  <a:txBody>
                    <a:bodyPr/>
                    <a:lstStyle/>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endParaRPr lang="en-US" sz="1100" dirty="0" smtClean="0">
                        <a:effectLst/>
                      </a:endParaRPr>
                    </a:p>
                    <a:p>
                      <a:pPr marL="0" marR="0" algn="ctr">
                        <a:lnSpc>
                          <a:spcPct val="107000"/>
                        </a:lnSpc>
                        <a:spcBef>
                          <a:spcPts val="0"/>
                        </a:spcBef>
                        <a:spcAft>
                          <a:spcPts val="0"/>
                        </a:spcAft>
                      </a:pPr>
                      <a:r>
                        <a:rPr lang="en-US" sz="1100" b="1" dirty="0" smtClean="0">
                          <a:effectLst/>
                        </a:rPr>
                        <a:t>(New Standards)</a:t>
                      </a:r>
                    </a:p>
                    <a:p>
                      <a:pPr marL="0" marR="0">
                        <a:lnSpc>
                          <a:spcPct val="107000"/>
                        </a:lnSpc>
                        <a:spcBef>
                          <a:spcPts val="0"/>
                        </a:spcBef>
                        <a:spcAft>
                          <a:spcPts val="0"/>
                        </a:spcAft>
                      </a:pPr>
                      <a:endParaRPr lang="en-US" sz="1100" dirty="0" smtClean="0">
                        <a:effectLst/>
                      </a:endParaRPr>
                    </a:p>
                    <a:p>
                      <a:pPr marL="0" marR="0">
                        <a:lnSpc>
                          <a:spcPct val="107000"/>
                        </a:lnSpc>
                        <a:spcBef>
                          <a:spcPts val="0"/>
                        </a:spcBef>
                        <a:spcAft>
                          <a:spcPts val="0"/>
                        </a:spcAft>
                      </a:pPr>
                      <a:r>
                        <a:rPr lang="en-US" sz="1100" dirty="0" smtClean="0">
                          <a:effectLst/>
                        </a:rPr>
                        <a:t>Alternate Academic Achievement Standards</a:t>
                      </a:r>
                    </a:p>
                    <a:p>
                      <a:pPr marL="0" marR="0">
                        <a:lnSpc>
                          <a:spcPct val="107000"/>
                        </a:lnSpc>
                        <a:spcBef>
                          <a:spcPts val="0"/>
                        </a:spcBef>
                        <a:spcAft>
                          <a:spcPts val="0"/>
                        </a:spcAft>
                      </a:pPr>
                      <a:r>
                        <a:rPr lang="en-US" sz="1100" dirty="0" smtClean="0">
                          <a:effectLst/>
                        </a:rPr>
                        <a:t>             2520.16</a:t>
                      </a:r>
                    </a:p>
                    <a:p>
                      <a:pPr marL="0" marR="0">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9</a:t>
                      </a:r>
                      <a:r>
                        <a:rPr lang="en-US" sz="1100" baseline="30000" dirty="0" smtClean="0">
                          <a:effectLst/>
                          <a:latin typeface="Calibri" panose="020F0502020204030204" pitchFamily="34" charset="0"/>
                          <a:ea typeface="Calibri" panose="020F0502020204030204" pitchFamily="34" charset="0"/>
                          <a:cs typeface="Times New Roman" panose="02020603050405020304" pitchFamily="18" charset="0"/>
                        </a:rPr>
                        <a:t>th</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10</a:t>
                      </a:r>
                      <a:r>
                        <a:rPr lang="en-US" sz="1100" baseline="30000" dirty="0" smtClean="0">
                          <a:effectLst/>
                          <a:latin typeface="Calibri" panose="020F0502020204030204" pitchFamily="34" charset="0"/>
                          <a:ea typeface="Calibri" panose="020F0502020204030204" pitchFamily="34" charset="0"/>
                          <a:cs typeface="Times New Roman" panose="02020603050405020304" pitchFamily="18" charset="0"/>
                        </a:rPr>
                        <a:t>th</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11</a:t>
                      </a:r>
                      <a:r>
                        <a:rPr lang="en-US" sz="1100" baseline="30000" dirty="0" smtClean="0">
                          <a:effectLst/>
                          <a:latin typeface="Calibri" panose="020F0502020204030204" pitchFamily="34" charset="0"/>
                          <a:ea typeface="Calibri" panose="020F0502020204030204" pitchFamily="34" charset="0"/>
                          <a:cs typeface="Times New Roman" panose="02020603050405020304" pitchFamily="18" charset="0"/>
                        </a:rPr>
                        <a:t>th</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and 12</a:t>
                      </a:r>
                      <a:r>
                        <a:rPr lang="en-US" sz="1100" baseline="30000" dirty="0" smtClean="0">
                          <a:effectLst/>
                          <a:latin typeface="Calibri" panose="020F0502020204030204" pitchFamily="34" charset="0"/>
                          <a:ea typeface="Calibri" panose="020F0502020204030204" pitchFamily="34" charset="0"/>
                          <a:cs typeface="Times New Roman" panose="02020603050405020304" pitchFamily="18" charset="0"/>
                        </a:rPr>
                        <a:t>th</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6393948"/>
                  </a:ext>
                </a:extLst>
              </a:tr>
              <a:tr h="1072748">
                <a:tc>
                  <a:txBody>
                    <a:bodyPr/>
                    <a:lstStyle/>
                    <a:p>
                      <a:pPr marL="0" marR="0">
                        <a:lnSpc>
                          <a:spcPct val="107000"/>
                        </a:lnSpc>
                        <a:spcBef>
                          <a:spcPts val="0"/>
                        </a:spcBef>
                        <a:spcAft>
                          <a:spcPts val="0"/>
                        </a:spcAft>
                      </a:pPr>
                      <a:r>
                        <a:rPr lang="en-US" sz="1100" dirty="0">
                          <a:effectLst/>
                        </a:rPr>
                        <a:t>Alternate 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Current Alternate Summative 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Current Alternate Summative 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Current Alternate Summative 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rPr>
                        <a:t>New Alternate Summative Assessment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6482617"/>
                  </a:ext>
                </a:extLst>
              </a:tr>
            </a:tbl>
          </a:graphicData>
        </a:graphic>
      </p:graphicFrame>
      <p:sp>
        <p:nvSpPr>
          <p:cNvPr id="4" name="Slide Number Placeholder 3"/>
          <p:cNvSpPr>
            <a:spLocks noGrp="1"/>
          </p:cNvSpPr>
          <p:nvPr>
            <p:ph type="sldNum" sz="quarter" idx="12"/>
          </p:nvPr>
        </p:nvSpPr>
        <p:spPr/>
        <p:txBody>
          <a:bodyPr/>
          <a:lstStyle/>
          <a:p>
            <a:fld id="{16630861-4318-414B-8E21-CA5F03E7BD41}" type="slidenum">
              <a:rPr lang="en-US" smtClean="0"/>
              <a:t>29</a:t>
            </a:fld>
            <a:endParaRPr lang="en-US" dirty="0"/>
          </a:p>
        </p:txBody>
      </p:sp>
    </p:spTree>
    <p:custDataLst>
      <p:tags r:id="rId1"/>
    </p:custDataLst>
    <p:extLst>
      <p:ext uri="{BB962C8B-B14F-4D97-AF65-F5344CB8AC3E}">
        <p14:creationId xmlns:p14="http://schemas.microsoft.com/office/powerpoint/2010/main" val="2114705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LEARNER OUTCOMES</a:t>
            </a:r>
            <a:endParaRPr lang="en-US" dirty="0">
              <a:latin typeface="Vollkorn" panose="00000500000000000000" pitchFamily="2" charset="0"/>
              <a:ea typeface="Vollkorn" panose="00000500000000000000" pitchFamily="2" charset="0"/>
            </a:endParaRPr>
          </a:p>
        </p:txBody>
      </p:sp>
      <p:sp>
        <p:nvSpPr>
          <p:cNvPr id="6" name="Content Placeholder 5"/>
          <p:cNvSpPr>
            <a:spLocks noGrp="1"/>
          </p:cNvSpPr>
          <p:nvPr>
            <p:ph idx="1"/>
          </p:nvPr>
        </p:nvSpPr>
        <p:spPr/>
        <p:txBody>
          <a:bodyPr/>
          <a:lstStyle/>
          <a:p>
            <a:r>
              <a:rPr lang="en-US" dirty="0" smtClean="0"/>
              <a:t>Participants will become familiar with at least three initiatives of the West Virginia Department of Education. </a:t>
            </a:r>
          </a:p>
          <a:p>
            <a:r>
              <a:rPr lang="en-US" dirty="0" smtClean="0"/>
              <a:t>Participants will receive information from the Professional Development for Speech Therapists Survey.</a:t>
            </a:r>
          </a:p>
          <a:p>
            <a:r>
              <a:rPr lang="en-US" dirty="0" smtClean="0"/>
              <a:t>Participants will become familiar with at least three initiatives directly related to speech-language pathologists.</a:t>
            </a:r>
          </a:p>
        </p:txBody>
      </p:sp>
      <p:sp>
        <p:nvSpPr>
          <p:cNvPr id="4" name="Slide Number Placeholder 3"/>
          <p:cNvSpPr>
            <a:spLocks noGrp="1"/>
          </p:cNvSpPr>
          <p:nvPr>
            <p:ph type="sldNum" sz="quarter" idx="12"/>
          </p:nvPr>
        </p:nvSpPr>
        <p:spPr/>
        <p:txBody>
          <a:bodyPr/>
          <a:lstStyle/>
          <a:p>
            <a:fld id="{16630861-4318-414B-8E21-CA5F03E7BD41}" type="slidenum">
              <a:rPr lang="en-US" smtClean="0"/>
              <a:t>3</a:t>
            </a:fld>
            <a:endParaRPr lang="en-US" dirty="0"/>
          </a:p>
        </p:txBody>
      </p:sp>
    </p:spTree>
    <p:custDataLst>
      <p:tags r:id="rId1"/>
    </p:custDataLst>
    <p:extLst>
      <p:ext uri="{BB962C8B-B14F-4D97-AF65-F5344CB8AC3E}">
        <p14:creationId xmlns:p14="http://schemas.microsoft.com/office/powerpoint/2010/main" val="2216429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108" y="171082"/>
            <a:ext cx="3429550" cy="778714"/>
          </a:xfrm>
          <a:solidFill>
            <a:schemeClr val="accent1">
              <a:lumMod val="20000"/>
              <a:lumOff val="80000"/>
            </a:schemeClr>
          </a:solidFill>
          <a:ln w="38100">
            <a:solidFill>
              <a:schemeClr val="accent1">
                <a:lumMod val="50000"/>
              </a:schemeClr>
            </a:solidFill>
          </a:ln>
        </p:spPr>
        <p:txBody>
          <a:bodyPr>
            <a:normAutofit/>
          </a:bodyPr>
          <a:lstStyle/>
          <a:p>
            <a:pPr algn="ctr"/>
            <a:r>
              <a:rPr lang="en-US" dirty="0" smtClean="0"/>
              <a:t>Strategies for meeting the 1% participation cap</a:t>
            </a:r>
            <a:endParaRPr lang="en-US" dirty="0"/>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77146" y="457201"/>
            <a:ext cx="4477610" cy="5052796"/>
          </a:xfrm>
        </p:spPr>
      </p:pic>
      <p:sp>
        <p:nvSpPr>
          <p:cNvPr id="9" name="Text Placeholder 8"/>
          <p:cNvSpPr>
            <a:spLocks noGrp="1"/>
          </p:cNvSpPr>
          <p:nvPr>
            <p:ph type="body" sz="half" idx="2"/>
          </p:nvPr>
        </p:nvSpPr>
        <p:spPr>
          <a:xfrm>
            <a:off x="1858108" y="1215268"/>
            <a:ext cx="3429550" cy="3822782"/>
          </a:xfrm>
        </p:spPr>
        <p:txBody>
          <a:bodyPr/>
          <a:lstStyle/>
          <a:p>
            <a:pPr marL="228600" indent="-228600">
              <a:buAutoNum type="arabicPeriod"/>
            </a:pPr>
            <a:r>
              <a:rPr lang="en-US" dirty="0"/>
              <a:t>Gather district and school data on current participation rates in the alternate assessment. </a:t>
            </a:r>
          </a:p>
          <a:p>
            <a:pPr marL="228600" indent="-228600">
              <a:buAutoNum type="arabicPeriod"/>
            </a:pPr>
            <a:r>
              <a:rPr lang="en-US" dirty="0"/>
              <a:t>Gather data on the characteristics of students participating in the alternate assessment.</a:t>
            </a:r>
          </a:p>
          <a:p>
            <a:pPr marL="228600" indent="-228600">
              <a:buAutoNum type="arabicPeriod"/>
            </a:pPr>
            <a:r>
              <a:rPr lang="en-US" dirty="0"/>
              <a:t>Create or examine a state definition of “students with the most significant cognitive disabilities” and revise guidelines, as needed, for determining whether a student should participate in the alternate assessment.</a:t>
            </a:r>
          </a:p>
          <a:p>
            <a:pPr marL="228600" indent="-228600">
              <a:buAutoNum type="arabicPeriod"/>
            </a:pPr>
            <a:r>
              <a:rPr lang="en-US" dirty="0"/>
              <a:t>Provide PD for IEP team members and other educators on alternate assessment and who should participate in it.</a:t>
            </a:r>
          </a:p>
          <a:p>
            <a:pPr marL="228600" indent="-228600">
              <a:buAutoNum type="arabicPeriod"/>
            </a:pPr>
            <a:r>
              <a:rPr lang="en-US" dirty="0"/>
              <a:t>Provide information sessions for parents of students with disabilities so that they can participate in the IEP decision-making process about the assessment in which their child participates.</a:t>
            </a:r>
          </a:p>
          <a:p>
            <a:endParaRPr lang="en-US" dirty="0" smtClean="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30</a:t>
            </a:fld>
            <a:endParaRPr lang="en-US" dirty="0">
              <a:solidFill>
                <a:srgbClr val="FFFFFF"/>
              </a:solidFill>
            </a:endParaRPr>
          </a:p>
        </p:txBody>
      </p:sp>
    </p:spTree>
    <p:custDataLst>
      <p:tags r:id="rId1"/>
    </p:custDataLst>
    <p:extLst>
      <p:ext uri="{BB962C8B-B14F-4D97-AF65-F5344CB8AC3E}">
        <p14:creationId xmlns:p14="http://schemas.microsoft.com/office/powerpoint/2010/main" val="18160064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PICTURE EXCHANGE COMMUNICATION SYSTEM (PECS)</a:t>
            </a:r>
            <a:br>
              <a:rPr lang="en-US" dirty="0" smtClean="0"/>
            </a:br>
            <a:r>
              <a:rPr lang="en-US" dirty="0" smtClean="0"/>
              <a:t>Level 1</a:t>
            </a:r>
            <a:endParaRPr lang="en-US" dirty="0"/>
          </a:p>
        </p:txBody>
      </p:sp>
      <p:pic>
        <p:nvPicPr>
          <p:cNvPr id="8" name="Content Placeholder 7"/>
          <p:cNvPicPr>
            <a:picLocks noGrp="1" noChangeAspect="1"/>
          </p:cNvPicPr>
          <p:nvPr>
            <p:ph idx="1"/>
          </p:nvPr>
        </p:nvPicPr>
        <p:blipFill>
          <a:blip r:embed="rId3"/>
          <a:stretch>
            <a:fillRect/>
          </a:stretch>
        </p:blipFill>
        <p:spPr>
          <a:xfrm>
            <a:off x="2747041" y="1379211"/>
            <a:ext cx="6370581" cy="4314421"/>
          </a:xfrm>
          <a:prstGeom prst="rect">
            <a:avLst/>
          </a:prstGeom>
        </p:spPr>
      </p:pic>
      <p:sp>
        <p:nvSpPr>
          <p:cNvPr id="5" name="Slide Number Placeholder 4"/>
          <p:cNvSpPr>
            <a:spLocks noGrp="1"/>
          </p:cNvSpPr>
          <p:nvPr>
            <p:ph type="sldNum" sz="quarter" idx="12"/>
          </p:nvPr>
        </p:nvSpPr>
        <p:spPr/>
        <p:txBody>
          <a:bodyPr/>
          <a:lstStyle/>
          <a:p>
            <a:fld id="{16630861-4318-414B-8E21-CA5F03E7BD41}" type="slidenum">
              <a:rPr lang="en-US" smtClean="0"/>
              <a:t>31</a:t>
            </a:fld>
            <a:endParaRPr lang="en-US" dirty="0"/>
          </a:p>
        </p:txBody>
      </p:sp>
    </p:spTree>
    <p:custDataLst>
      <p:tags r:id="rId1"/>
    </p:custDataLst>
    <p:extLst>
      <p:ext uri="{BB962C8B-B14F-4D97-AF65-F5344CB8AC3E}">
        <p14:creationId xmlns:p14="http://schemas.microsoft.com/office/powerpoint/2010/main" val="2952245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CELEBRATING CONNECTIONS</a:t>
            </a:r>
            <a:endParaRPr lang="en-US" dirty="0">
              <a:latin typeface="Vollkorn" panose="00000500000000000000" pitchFamily="2" charset="0"/>
              <a:ea typeface="Vollkorn" panose="00000500000000000000" pitchFamily="2" charset="0"/>
            </a:endParaRPr>
          </a:p>
        </p:txBody>
      </p:sp>
      <p:pic>
        <p:nvPicPr>
          <p:cNvPr id="5" name="Content Placeholder 4"/>
          <p:cNvPicPr>
            <a:picLocks noGrp="1" noChangeAspect="1"/>
          </p:cNvPicPr>
          <p:nvPr>
            <p:ph idx="1"/>
          </p:nvPr>
        </p:nvPicPr>
        <p:blipFill>
          <a:blip r:embed="rId3"/>
          <a:stretch>
            <a:fillRect/>
          </a:stretch>
        </p:blipFill>
        <p:spPr>
          <a:xfrm>
            <a:off x="3709851" y="1106617"/>
            <a:ext cx="4202604" cy="4767133"/>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32</a:t>
            </a:fld>
            <a:endParaRPr lang="en-US" dirty="0"/>
          </a:p>
        </p:txBody>
      </p:sp>
    </p:spTree>
    <p:custDataLst>
      <p:tags r:id="rId1"/>
    </p:custDataLst>
    <p:extLst>
      <p:ext uri="{BB962C8B-B14F-4D97-AF65-F5344CB8AC3E}">
        <p14:creationId xmlns:p14="http://schemas.microsoft.com/office/powerpoint/2010/main" val="2527318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COME AND SEE US! </a:t>
            </a:r>
            <a:endParaRPr lang="en-US" dirty="0">
              <a:latin typeface="Vollkorn" panose="00000500000000000000" pitchFamily="2" charset="0"/>
              <a:ea typeface="Vollkorn" panose="00000500000000000000" pitchFamily="2" charset="0"/>
            </a:endParaRPr>
          </a:p>
        </p:txBody>
      </p:sp>
      <p:sp>
        <p:nvSpPr>
          <p:cNvPr id="5" name="Content Placeholder 4"/>
          <p:cNvSpPr>
            <a:spLocks noGrp="1"/>
          </p:cNvSpPr>
          <p:nvPr>
            <p:ph idx="1"/>
          </p:nvPr>
        </p:nvSpPr>
        <p:spPr/>
        <p:txBody>
          <a:bodyPr/>
          <a:lstStyle/>
          <a:p>
            <a:pPr marL="0" indent="0" algn="ctr">
              <a:buNone/>
            </a:pPr>
            <a:r>
              <a:rPr lang="en-US" dirty="0" smtClean="0"/>
              <a:t>Libby Simmons and Lee Ann Brammer – Session C-2</a:t>
            </a:r>
          </a:p>
          <a:p>
            <a:pPr marL="0" indent="0" algn="ctr">
              <a:buNone/>
            </a:pPr>
            <a:endParaRPr lang="en-US" dirty="0" smtClean="0"/>
          </a:p>
          <a:p>
            <a:pPr marL="0" indent="0" algn="ctr">
              <a:buNone/>
            </a:pPr>
            <a:r>
              <a:rPr lang="en-US" dirty="0" smtClean="0">
                <a:solidFill>
                  <a:srgbClr val="0070C0"/>
                </a:solidFill>
              </a:rPr>
              <a:t>“</a:t>
            </a:r>
            <a:r>
              <a:rPr lang="en-US" dirty="0">
                <a:solidFill>
                  <a:srgbClr val="0070C0"/>
                </a:solidFill>
              </a:rPr>
              <a:t>I Have Something to Say!” - </a:t>
            </a:r>
            <a:r>
              <a:rPr lang="en-US" dirty="0" smtClean="0">
                <a:solidFill>
                  <a:srgbClr val="0070C0"/>
                </a:solidFill>
              </a:rPr>
              <a:t>Speech-Language Pathologists </a:t>
            </a:r>
            <a:r>
              <a:rPr lang="en-US" dirty="0">
                <a:solidFill>
                  <a:srgbClr val="0070C0"/>
                </a:solidFill>
              </a:rPr>
              <a:t>and Preschool Teachers Working </a:t>
            </a:r>
            <a:r>
              <a:rPr lang="en-US" dirty="0" smtClean="0">
                <a:solidFill>
                  <a:srgbClr val="0070C0"/>
                </a:solidFill>
              </a:rPr>
              <a:t>Together to </a:t>
            </a:r>
            <a:r>
              <a:rPr lang="en-US" dirty="0">
                <a:solidFill>
                  <a:srgbClr val="0070C0"/>
                </a:solidFill>
              </a:rPr>
              <a:t>Give All Children Opportunities to </a:t>
            </a:r>
            <a:r>
              <a:rPr lang="en-US" dirty="0" smtClean="0">
                <a:solidFill>
                  <a:srgbClr val="0070C0"/>
                </a:solidFill>
              </a:rPr>
              <a:t>Communicate”</a:t>
            </a:r>
          </a:p>
          <a:p>
            <a:pPr marL="0" indent="0" algn="ctr">
              <a:buNone/>
            </a:pPr>
            <a:endParaRPr lang="en-US" dirty="0">
              <a:solidFill>
                <a:srgbClr val="0070C0"/>
              </a:solidFill>
            </a:endParaRPr>
          </a:p>
          <a:p>
            <a:pPr marL="0" indent="0" algn="ctr">
              <a:buNone/>
            </a:pPr>
            <a:r>
              <a:rPr lang="en-US" dirty="0" smtClean="0">
                <a:solidFill>
                  <a:schemeClr val="tx1"/>
                </a:solidFill>
              </a:rPr>
              <a:t>Wednesday, April 11, 2018 1:00-4:00 pm</a:t>
            </a:r>
          </a:p>
          <a:p>
            <a:pPr marL="0" indent="0" algn="ctr">
              <a:buNone/>
            </a:pPr>
            <a:endParaRPr lang="en-US" dirty="0" smtClean="0">
              <a:solidFill>
                <a:srgbClr val="0070C0"/>
              </a:solidFill>
            </a:endParaRPr>
          </a:p>
        </p:txBody>
      </p:sp>
    </p:spTree>
    <p:custDataLst>
      <p:tags r:id="rId1"/>
    </p:custDataLst>
    <p:extLst>
      <p:ext uri="{BB962C8B-B14F-4D97-AF65-F5344CB8AC3E}">
        <p14:creationId xmlns:p14="http://schemas.microsoft.com/office/powerpoint/2010/main" val="1310876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CAMP GIZMO</a:t>
            </a:r>
            <a:endParaRPr lang="en-US" dirty="0">
              <a:latin typeface="Vollkorn" panose="00000500000000000000" pitchFamily="2" charset="0"/>
              <a:ea typeface="Vollkorn" panose="00000500000000000000" pitchFamily="2" charset="0"/>
            </a:endParaRPr>
          </a:p>
        </p:txBody>
      </p:sp>
      <p:sp>
        <p:nvSpPr>
          <p:cNvPr id="4" name="Content Placeholder 3"/>
          <p:cNvSpPr>
            <a:spLocks noGrp="1"/>
          </p:cNvSpPr>
          <p:nvPr>
            <p:ph idx="1"/>
          </p:nvPr>
        </p:nvSpPr>
        <p:spPr>
          <a:xfrm>
            <a:off x="398585" y="1543905"/>
            <a:ext cx="11369903" cy="4149969"/>
          </a:xfrm>
        </p:spPr>
        <p:txBody>
          <a:bodyPr>
            <a:normAutofit fontScale="40000" lnSpcReduction="20000"/>
          </a:bodyPr>
          <a:lstStyle/>
          <a:p>
            <a:r>
              <a:rPr lang="en-US" sz="3400" dirty="0" smtClean="0"/>
              <a:t>Please be sure to refer children from birth to 8 who have multiple disabilities</a:t>
            </a:r>
          </a:p>
          <a:p>
            <a:endParaRPr lang="en-US" sz="3400" dirty="0" smtClean="0"/>
          </a:p>
          <a:p>
            <a:r>
              <a:rPr lang="en-US" sz="3400" dirty="0" smtClean="0"/>
              <a:t>July 7-11, 2018 </a:t>
            </a:r>
          </a:p>
          <a:p>
            <a:endParaRPr lang="en-US" sz="3400" dirty="0"/>
          </a:p>
          <a:p>
            <a:r>
              <a:rPr lang="en-US" sz="3300" dirty="0" smtClean="0"/>
              <a:t>Camp </a:t>
            </a:r>
            <a:r>
              <a:rPr lang="en-US" sz="3300" dirty="0"/>
              <a:t>Gizmo is funded by the WV Dept of Ed/Office of Special Programs, </a:t>
            </a:r>
            <a:endParaRPr lang="en-US" sz="3300" dirty="0" smtClean="0"/>
          </a:p>
          <a:p>
            <a:pPr marL="0" indent="0">
              <a:buNone/>
            </a:pPr>
            <a:r>
              <a:rPr lang="en-US" sz="3300" dirty="0" smtClean="0"/>
              <a:t>      WVDHHR/Bureau </a:t>
            </a:r>
            <a:r>
              <a:rPr lang="en-US" sz="3300" dirty="0"/>
              <a:t>for Public Health/Office of Maternal, Child and </a:t>
            </a:r>
            <a:r>
              <a:rPr lang="en-US" sz="3300" dirty="0" smtClean="0"/>
              <a:t>Family</a:t>
            </a:r>
          </a:p>
          <a:p>
            <a:pPr marL="0" indent="0">
              <a:buNone/>
            </a:pPr>
            <a:r>
              <a:rPr lang="en-US" sz="3300" dirty="0"/>
              <a:t> </a:t>
            </a:r>
            <a:r>
              <a:rPr lang="en-US" sz="3300" dirty="0" smtClean="0"/>
              <a:t>     Health/WV </a:t>
            </a:r>
            <a:r>
              <a:rPr lang="en-US" sz="3300" dirty="0"/>
              <a:t>Birth to Three and WVDHHR/Bureau for Children and Families/Division </a:t>
            </a:r>
            <a:endParaRPr lang="en-US" sz="3300" dirty="0" smtClean="0"/>
          </a:p>
          <a:p>
            <a:pPr marL="0" indent="0">
              <a:buNone/>
            </a:pPr>
            <a:r>
              <a:rPr lang="en-US" sz="3300" dirty="0"/>
              <a:t> </a:t>
            </a:r>
            <a:r>
              <a:rPr lang="en-US" sz="3300" dirty="0" smtClean="0"/>
              <a:t>     of </a:t>
            </a:r>
            <a:r>
              <a:rPr lang="en-US" sz="3300" dirty="0"/>
              <a:t>Early Care and Education and in-kind support is provided by WVATS, WVU Center of </a:t>
            </a:r>
            <a:endParaRPr lang="en-US" sz="3300" dirty="0" smtClean="0"/>
          </a:p>
          <a:p>
            <a:pPr marL="0" indent="0">
              <a:buNone/>
            </a:pPr>
            <a:r>
              <a:rPr lang="en-US" sz="3300" dirty="0"/>
              <a:t> </a:t>
            </a:r>
            <a:r>
              <a:rPr lang="en-US" sz="3300" dirty="0" smtClean="0"/>
              <a:t>     Excellence </a:t>
            </a:r>
            <a:r>
              <a:rPr lang="en-US" sz="3300" dirty="0"/>
              <a:t>in Disabilities, National Seating and Mobility and Assistive Technology Works, Inc. </a:t>
            </a:r>
            <a:endParaRPr lang="en-US" sz="3300" dirty="0" smtClean="0"/>
          </a:p>
          <a:p>
            <a:pPr marL="0" indent="0">
              <a:buNone/>
            </a:pPr>
            <a:r>
              <a:rPr lang="en-US" sz="3300" dirty="0"/>
              <a:t> </a:t>
            </a:r>
            <a:r>
              <a:rPr lang="en-US" sz="3300" dirty="0" smtClean="0"/>
              <a:t>     Support </a:t>
            </a:r>
            <a:r>
              <a:rPr lang="en-US" sz="3300" dirty="0"/>
              <a:t>and coordination provided by WV Early Childhood Training Connections and Resources.</a:t>
            </a:r>
            <a:endParaRPr lang="en-US" sz="3300" dirty="0"/>
          </a:p>
          <a:p>
            <a:endParaRPr lang="en-US" sz="3300" dirty="0" smtClean="0"/>
          </a:p>
          <a:p>
            <a:endParaRPr lang="en-US" dirty="0"/>
          </a:p>
          <a:p>
            <a:endParaRPr lang="en-US" dirty="0"/>
          </a:p>
          <a:p>
            <a:endParaRPr lang="en-US" dirty="0" smtClean="0"/>
          </a:p>
          <a:p>
            <a:r>
              <a:rPr lang="en-US" sz="4500" dirty="0">
                <a:hlinkClick r:id="rId3"/>
              </a:rPr>
              <a:t>http://</a:t>
            </a:r>
            <a:r>
              <a:rPr lang="en-US" sz="4500" dirty="0" smtClean="0">
                <a:hlinkClick r:id="rId3"/>
              </a:rPr>
              <a:t>www.wvearlychildhood.org/Camp_Gizmo.html</a:t>
            </a:r>
            <a:endParaRPr lang="en-US" sz="4500" dirty="0" smtClean="0"/>
          </a:p>
          <a:p>
            <a:endParaRPr lang="en-US" sz="2400" dirty="0" smtClean="0"/>
          </a:p>
          <a:p>
            <a:endParaRPr lang="en-US" dirty="0"/>
          </a:p>
        </p:txBody>
      </p:sp>
      <p:sp>
        <p:nvSpPr>
          <p:cNvPr id="2" name="Slide Number Placeholder 1"/>
          <p:cNvSpPr>
            <a:spLocks noGrp="1"/>
          </p:cNvSpPr>
          <p:nvPr>
            <p:ph type="sldNum" sz="quarter" idx="12"/>
          </p:nvPr>
        </p:nvSpPr>
        <p:spPr/>
        <p:txBody>
          <a:bodyPr/>
          <a:lstStyle/>
          <a:p>
            <a:fld id="{16630861-4318-414B-8E21-CA5F03E7BD41}" type="slidenum">
              <a:rPr lang="en-US" smtClean="0"/>
              <a:t>34</a:t>
            </a:fld>
            <a:endParaRPr lang="en-US" dirty="0"/>
          </a:p>
        </p:txBody>
      </p:sp>
      <p:pic>
        <p:nvPicPr>
          <p:cNvPr id="6" name="Picture 5"/>
          <p:cNvPicPr>
            <a:picLocks noChangeAspect="1"/>
          </p:cNvPicPr>
          <p:nvPr/>
        </p:nvPicPr>
        <p:blipFill>
          <a:blip r:embed="rId4"/>
          <a:stretch>
            <a:fillRect/>
          </a:stretch>
        </p:blipFill>
        <p:spPr>
          <a:xfrm>
            <a:off x="8132885" y="1189030"/>
            <a:ext cx="4059115" cy="3805420"/>
          </a:xfrm>
          <a:prstGeom prst="rect">
            <a:avLst/>
          </a:prstGeom>
        </p:spPr>
      </p:pic>
    </p:spTree>
    <p:custDataLst>
      <p:tags r:id="rId1"/>
    </p:custDataLst>
    <p:extLst>
      <p:ext uri="{BB962C8B-B14F-4D97-AF65-F5344CB8AC3E}">
        <p14:creationId xmlns:p14="http://schemas.microsoft.com/office/powerpoint/2010/main" val="3454288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FUNCTIONAL LISTENING EVALUTION</a:t>
            </a:r>
            <a:br>
              <a:rPr lang="en-US" dirty="0" smtClean="0">
                <a:latin typeface="Vollkorn" panose="00000500000000000000" pitchFamily="2" charset="0"/>
                <a:ea typeface="Vollkorn" panose="00000500000000000000" pitchFamily="2" charset="0"/>
              </a:rPr>
            </a:br>
            <a:r>
              <a:rPr lang="en-US" dirty="0" smtClean="0">
                <a:latin typeface="Vollkorn" panose="00000500000000000000" pitchFamily="2" charset="0"/>
                <a:ea typeface="Vollkorn" panose="00000500000000000000" pitchFamily="2" charset="0"/>
              </a:rPr>
              <a:t>TRAINING (FLE)</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r>
              <a:rPr lang="en-US" dirty="0" smtClean="0"/>
              <a:t>Jointly sponsored by Wendy Garrison, Coordinator, Low Incidence and Lee Ann Brammer, Coordinator, Speech-Language Impairment</a:t>
            </a:r>
          </a:p>
          <a:p>
            <a:r>
              <a:rPr lang="en-US" dirty="0" smtClean="0"/>
              <a:t>Training provided by Molly Simonton, Adjunct Faculty, Marshall University</a:t>
            </a:r>
          </a:p>
          <a:p>
            <a:r>
              <a:rPr lang="en-US" dirty="0" smtClean="0"/>
              <a:t>Five trainings </a:t>
            </a:r>
            <a:r>
              <a:rPr lang="en-US" dirty="0" smtClean="0"/>
              <a:t>- </a:t>
            </a:r>
            <a:r>
              <a:rPr lang="en-US" dirty="0" smtClean="0"/>
              <a:t>Parkersburg </a:t>
            </a:r>
            <a:r>
              <a:rPr lang="en-US" dirty="0" smtClean="0"/>
              <a:t>(2), Morgantown, Beckley and Charleston</a:t>
            </a:r>
          </a:p>
          <a:p>
            <a:r>
              <a:rPr lang="en-US" dirty="0" smtClean="0"/>
              <a:t>Speech-language pathologist </a:t>
            </a:r>
            <a:r>
              <a:rPr lang="en-US" dirty="0" smtClean="0"/>
              <a:t>(50) and </a:t>
            </a:r>
            <a:r>
              <a:rPr lang="en-US" dirty="0" smtClean="0"/>
              <a:t>teachers of the deaf/hard of hearing </a:t>
            </a:r>
            <a:r>
              <a:rPr lang="en-US" dirty="0" smtClean="0"/>
              <a:t>trained (19) as well as 11 in other positions trained</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35</a:t>
            </a:fld>
            <a:endParaRPr lang="en-US" dirty="0"/>
          </a:p>
        </p:txBody>
      </p:sp>
    </p:spTree>
    <p:custDataLst>
      <p:tags r:id="rId1"/>
    </p:custDataLst>
    <p:extLst>
      <p:ext uri="{BB962C8B-B14F-4D97-AF65-F5344CB8AC3E}">
        <p14:creationId xmlns:p14="http://schemas.microsoft.com/office/powerpoint/2010/main" val="3417454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FUNCTIONAL VISION ASSESSMENT TRAINING (FVA)</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r>
              <a:rPr lang="en-US" dirty="0"/>
              <a:t>Jointly sponsored by Wendy Garrison, Coordinator, Low Incidence and Lee Ann Brammer, Coordinator, Speech-Language </a:t>
            </a:r>
            <a:r>
              <a:rPr lang="en-US" dirty="0" smtClean="0"/>
              <a:t>Impairment</a:t>
            </a:r>
          </a:p>
          <a:p>
            <a:r>
              <a:rPr lang="en-US" dirty="0" smtClean="0"/>
              <a:t>Training provided by Becky Coakley, Director of Outreach, WVU Eye Institute</a:t>
            </a:r>
          </a:p>
          <a:p>
            <a:r>
              <a:rPr lang="en-US" dirty="0" smtClean="0"/>
              <a:t>Two trainings – Morgantown and Beckley</a:t>
            </a:r>
          </a:p>
          <a:p>
            <a:r>
              <a:rPr lang="en-US" dirty="0" smtClean="0"/>
              <a:t>Forty-four t</a:t>
            </a:r>
            <a:r>
              <a:rPr lang="en-US" dirty="0" smtClean="0"/>
              <a:t>eachers </a:t>
            </a:r>
            <a:r>
              <a:rPr lang="en-US" dirty="0" smtClean="0"/>
              <a:t>of the visually impaired </a:t>
            </a:r>
            <a:r>
              <a:rPr lang="en-US" dirty="0" smtClean="0"/>
              <a:t>trained</a:t>
            </a: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36</a:t>
            </a:fld>
            <a:endParaRPr lang="en-US" dirty="0"/>
          </a:p>
        </p:txBody>
      </p:sp>
    </p:spTree>
    <p:custDataLst>
      <p:tags r:id="rId1"/>
    </p:custDataLst>
    <p:extLst>
      <p:ext uri="{BB962C8B-B14F-4D97-AF65-F5344CB8AC3E}">
        <p14:creationId xmlns:p14="http://schemas.microsoft.com/office/powerpoint/2010/main" val="225878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CAN WE TALK?  </a:t>
            </a:r>
            <a:br>
              <a:rPr lang="en-US" dirty="0" smtClean="0">
                <a:latin typeface="Vollkorn" panose="00000500000000000000" pitchFamily="2" charset="0"/>
                <a:ea typeface="Vollkorn" panose="00000500000000000000" pitchFamily="2" charset="0"/>
              </a:rPr>
            </a:br>
            <a:r>
              <a:rPr lang="en-US" dirty="0" smtClean="0">
                <a:latin typeface="Vollkorn" panose="00000500000000000000" pitchFamily="2" charset="0"/>
                <a:ea typeface="Vollkorn" panose="00000500000000000000" pitchFamily="2" charset="0"/>
              </a:rPr>
              <a:t>TRAINING</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normAutofit/>
          </a:bodyPr>
          <a:lstStyle/>
          <a:p>
            <a:r>
              <a:rPr lang="en-US" dirty="0" smtClean="0"/>
              <a:t>Jointly sponsored by Ruth Ann King, Coordinator, Deaf/Blind Project and Lee Ann Brammer, Coordinator, Speech-Language Impaired</a:t>
            </a:r>
          </a:p>
          <a:p>
            <a:r>
              <a:rPr lang="en-US" dirty="0" smtClean="0"/>
              <a:t>For service providers who serve children with multiple disabilities</a:t>
            </a:r>
          </a:p>
          <a:p>
            <a:r>
              <a:rPr lang="en-US" dirty="0" smtClean="0"/>
              <a:t>Training provided by Nancy </a:t>
            </a:r>
            <a:r>
              <a:rPr lang="en-US" dirty="0" smtClean="0"/>
              <a:t>Steele, </a:t>
            </a:r>
            <a:r>
              <a:rPr lang="en-US" dirty="0" smtClean="0"/>
              <a:t>former project specialist, National Center on Deaf/Blindness  </a:t>
            </a:r>
            <a:endParaRPr lang="en-US" dirty="0" smtClean="0"/>
          </a:p>
          <a:p>
            <a:r>
              <a:rPr lang="en-US" dirty="0" smtClean="0"/>
              <a:t>Training provided in Bridgeport and Beckley</a:t>
            </a:r>
          </a:p>
          <a:p>
            <a:r>
              <a:rPr lang="en-US" dirty="0" smtClean="0"/>
              <a:t>Follow-up technical assistance in counties</a:t>
            </a:r>
          </a:p>
        </p:txBody>
      </p:sp>
      <p:sp>
        <p:nvSpPr>
          <p:cNvPr id="4" name="Slide Number Placeholder 3"/>
          <p:cNvSpPr>
            <a:spLocks noGrp="1"/>
          </p:cNvSpPr>
          <p:nvPr>
            <p:ph type="sldNum" sz="quarter" idx="12"/>
          </p:nvPr>
        </p:nvSpPr>
        <p:spPr/>
        <p:txBody>
          <a:bodyPr/>
          <a:lstStyle/>
          <a:p>
            <a:fld id="{16630861-4318-414B-8E21-CA5F03E7BD41}" type="slidenum">
              <a:rPr lang="en-US" smtClean="0"/>
              <a:t>37</a:t>
            </a:fld>
            <a:endParaRPr lang="en-US" dirty="0"/>
          </a:p>
        </p:txBody>
      </p:sp>
      <p:pic>
        <p:nvPicPr>
          <p:cNvPr id="5" name="Picture 4"/>
          <p:cNvPicPr>
            <a:picLocks noChangeAspect="1"/>
          </p:cNvPicPr>
          <p:nvPr/>
        </p:nvPicPr>
        <p:blipFill>
          <a:blip r:embed="rId3"/>
          <a:stretch>
            <a:fillRect/>
          </a:stretch>
        </p:blipFill>
        <p:spPr>
          <a:xfrm>
            <a:off x="8611271" y="5001458"/>
            <a:ext cx="3462828" cy="871804"/>
          </a:xfrm>
          <a:prstGeom prst="rect">
            <a:avLst/>
          </a:prstGeom>
        </p:spPr>
      </p:pic>
    </p:spTree>
    <p:custDataLst>
      <p:tags r:id="rId1"/>
    </p:custDataLst>
    <p:extLst>
      <p:ext uri="{BB962C8B-B14F-4D97-AF65-F5344CB8AC3E}">
        <p14:creationId xmlns:p14="http://schemas.microsoft.com/office/powerpoint/2010/main" val="1258437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885" y="178915"/>
            <a:ext cx="11369903" cy="1400159"/>
          </a:xfrm>
        </p:spPr>
        <p:txBody>
          <a:bodyPr>
            <a:normAutofit fontScale="90000"/>
          </a:bodyPr>
          <a:lstStyle/>
          <a:p>
            <a:pPr algn="ctr"/>
            <a:r>
              <a:rPr lang="en-US" sz="3600" dirty="0" smtClean="0">
                <a:solidFill>
                  <a:srgbClr val="C00000"/>
                </a:solidFill>
                <a:latin typeface="Vollkorn" panose="00000500000000000000" pitchFamily="2" charset="0"/>
                <a:ea typeface="Vollkorn" panose="00000500000000000000" pitchFamily="2" charset="0"/>
              </a:rPr>
              <a:t>WEST VIRGINIA SUMMIT FOR EDUCATIONAL EXCELLENCE – SESSION TWO</a:t>
            </a:r>
            <a:br>
              <a:rPr lang="en-US" sz="3600" dirty="0" smtClean="0">
                <a:solidFill>
                  <a:srgbClr val="C00000"/>
                </a:solidFill>
                <a:latin typeface="Vollkorn" panose="00000500000000000000" pitchFamily="2" charset="0"/>
                <a:ea typeface="Vollkorn" panose="00000500000000000000" pitchFamily="2" charset="0"/>
              </a:rPr>
            </a:br>
            <a:r>
              <a:rPr lang="en-US" sz="3600" dirty="0" smtClean="0">
                <a:latin typeface="Vollkorn" panose="00000500000000000000" pitchFamily="2" charset="0"/>
                <a:ea typeface="Vollkorn" panose="00000500000000000000" pitchFamily="2" charset="0"/>
              </a:rPr>
              <a:t>Office of Special Education</a:t>
            </a:r>
            <a:endParaRPr lang="en-US" sz="3600"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normAutofit fontScale="92500" lnSpcReduction="20000"/>
          </a:bodyPr>
          <a:lstStyle/>
          <a:p>
            <a:r>
              <a:rPr lang="en-US" dirty="0" smtClean="0"/>
              <a:t>Morgantown (Lakeview Resort) – July 19-20, 2018 – 8:00-4:00</a:t>
            </a:r>
          </a:p>
          <a:p>
            <a:r>
              <a:rPr lang="en-US" dirty="0" smtClean="0"/>
              <a:t>Charleston – (Civic Center) August 2-3, 2018 – 8:00-4:00</a:t>
            </a:r>
          </a:p>
          <a:p>
            <a:endParaRPr lang="en-US" dirty="0"/>
          </a:p>
          <a:p>
            <a:r>
              <a:rPr lang="en-US" dirty="0" smtClean="0"/>
              <a:t>Same breakout sessions at each location</a:t>
            </a:r>
          </a:p>
          <a:p>
            <a:r>
              <a:rPr lang="en-US" dirty="0" smtClean="0"/>
              <a:t>Sessions will include co-teaching, online IEP, scheduling options</a:t>
            </a:r>
            <a:r>
              <a:rPr lang="en-US" dirty="0"/>
              <a:t> </a:t>
            </a:r>
            <a:r>
              <a:rPr lang="en-US" dirty="0" smtClean="0"/>
              <a:t>for speech therapy, service delivery options for speech therapy, AAC and language sample transcription</a:t>
            </a:r>
          </a:p>
          <a:p>
            <a:r>
              <a:rPr lang="en-US" dirty="0" smtClean="0"/>
              <a:t>ASHA CEUs will be provided</a:t>
            </a:r>
          </a:p>
          <a:p>
            <a:r>
              <a:rPr lang="en-US" dirty="0" smtClean="0"/>
              <a:t>More information to follow</a:t>
            </a:r>
          </a:p>
          <a:p>
            <a:r>
              <a:rPr lang="en-US" dirty="0" smtClean="0"/>
              <a:t>Taking the place of </a:t>
            </a:r>
            <a:r>
              <a:rPr lang="en-US" dirty="0" smtClean="0"/>
              <a:t>speech therapist</a:t>
            </a:r>
            <a:r>
              <a:rPr lang="en-US" dirty="0" smtClean="0"/>
              <a:t> </a:t>
            </a:r>
            <a:r>
              <a:rPr lang="en-US" dirty="0" smtClean="0"/>
              <a:t>participation in the KidStrong Conference</a:t>
            </a:r>
          </a:p>
        </p:txBody>
      </p:sp>
      <p:sp>
        <p:nvSpPr>
          <p:cNvPr id="4" name="Slide Number Placeholder 3"/>
          <p:cNvSpPr>
            <a:spLocks noGrp="1"/>
          </p:cNvSpPr>
          <p:nvPr>
            <p:ph type="sldNum" sz="quarter" idx="12"/>
          </p:nvPr>
        </p:nvSpPr>
        <p:spPr/>
        <p:txBody>
          <a:bodyPr/>
          <a:lstStyle/>
          <a:p>
            <a:fld id="{16630861-4318-414B-8E21-CA5F03E7BD41}" type="slidenum">
              <a:rPr lang="en-US" smtClean="0"/>
              <a:t>38</a:t>
            </a:fld>
            <a:endParaRPr lang="en-US" dirty="0"/>
          </a:p>
        </p:txBody>
      </p:sp>
    </p:spTree>
    <p:custDataLst>
      <p:tags r:id="rId1"/>
    </p:custDataLst>
    <p:extLst>
      <p:ext uri="{BB962C8B-B14F-4D97-AF65-F5344CB8AC3E}">
        <p14:creationId xmlns:p14="http://schemas.microsoft.com/office/powerpoint/2010/main" val="4259092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SPEECH-LANGUAGE IMPAIRMENT </a:t>
            </a:r>
            <a:endParaRPr lang="en-US" dirty="0">
              <a:latin typeface="Vollkorn" panose="00000500000000000000" pitchFamily="2" charset="0"/>
              <a:ea typeface="Vollkorn" panose="00000500000000000000" pitchFamily="2" charset="0"/>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39</a:t>
            </a:fld>
            <a:endParaRPr lang="en-US" dirty="0"/>
          </a:p>
        </p:txBody>
      </p:sp>
      <p:pic>
        <p:nvPicPr>
          <p:cNvPr id="6" name="Content Placeholder 5"/>
          <p:cNvPicPr>
            <a:picLocks noGrp="1" noChangeAspect="1"/>
          </p:cNvPicPr>
          <p:nvPr>
            <p:ph idx="1"/>
          </p:nvPr>
        </p:nvPicPr>
        <p:blipFill>
          <a:blip r:embed="rId3"/>
          <a:stretch>
            <a:fillRect/>
          </a:stretch>
        </p:blipFill>
        <p:spPr>
          <a:xfrm>
            <a:off x="3736731" y="1782001"/>
            <a:ext cx="4156482" cy="3572514"/>
          </a:xfrm>
          <a:prstGeom prst="rect">
            <a:avLst/>
          </a:prstGeom>
        </p:spPr>
      </p:pic>
    </p:spTree>
    <p:custDataLst>
      <p:tags r:id="rId1"/>
    </p:custDataLst>
    <p:extLst>
      <p:ext uri="{BB962C8B-B14F-4D97-AF65-F5344CB8AC3E}">
        <p14:creationId xmlns:p14="http://schemas.microsoft.com/office/powerpoint/2010/main" val="2376700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THANK YOU </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pPr marL="0" indent="0">
              <a:buNone/>
            </a:pPr>
            <a:r>
              <a:rPr lang="en-US" dirty="0" smtClean="0"/>
              <a:t>To the WVSHA Executive Board, including Rhea Dyer and Vickie Pullins, as well as Helan Turner for allowing us to have three spring meetings sponsored by the West Virginia Department of Education as a part of the West Virginia Speech-Language and Hearing Association Conference</a:t>
            </a:r>
            <a:r>
              <a:rPr lang="en-US" dirty="0"/>
              <a:t> </a:t>
            </a:r>
            <a:r>
              <a:rPr lang="en-US" dirty="0" smtClean="0"/>
              <a:t>and for assisting us with ASHA CEUs. </a:t>
            </a:r>
          </a:p>
          <a:p>
            <a:pPr marL="0" indent="0">
              <a:buNone/>
            </a:pPr>
            <a:endParaRPr lang="en-US" dirty="0"/>
          </a:p>
          <a:p>
            <a:pPr marL="0" indent="0" algn="ctr">
              <a:buNone/>
            </a:pPr>
            <a:r>
              <a:rPr lang="en-US" dirty="0" smtClean="0"/>
              <a:t>Your collaboration is very much appreciated! </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a:t>
            </a:fld>
            <a:endParaRPr lang="en-US" dirty="0"/>
          </a:p>
        </p:txBody>
      </p:sp>
    </p:spTree>
    <p:custDataLst>
      <p:tags r:id="rId1"/>
    </p:custDataLst>
    <p:extLst>
      <p:ext uri="{BB962C8B-B14F-4D97-AF65-F5344CB8AC3E}">
        <p14:creationId xmlns:p14="http://schemas.microsoft.com/office/powerpoint/2010/main" val="2927701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rgbClr val="D3B257"/>
                </a:solidFill>
              </a:rPr>
              <a:t>FOCUS FOR THE COMING YEAR </a:t>
            </a:r>
            <a:endParaRPr lang="en-US" sz="4400" dirty="0">
              <a:solidFill>
                <a:srgbClr val="D3B257"/>
              </a:solidFill>
            </a:endParaRPr>
          </a:p>
        </p:txBody>
      </p:sp>
      <p:sp>
        <p:nvSpPr>
          <p:cNvPr id="3" name="Content Placeholder 2"/>
          <p:cNvSpPr>
            <a:spLocks noGrp="1"/>
          </p:cNvSpPr>
          <p:nvPr>
            <p:ph idx="1"/>
          </p:nvPr>
        </p:nvSpPr>
        <p:spPr/>
        <p:txBody>
          <a:bodyPr>
            <a:normAutofit/>
          </a:bodyPr>
          <a:lstStyle/>
          <a:p>
            <a:pPr lvl="0"/>
            <a:r>
              <a:rPr lang="en-US" sz="1700" dirty="0"/>
              <a:t>Train SLPs statewide and provide resources to will prepare them to do comprehensive language evaluations, which will result in standards-based, educationally relevant IEPs</a:t>
            </a:r>
          </a:p>
          <a:p>
            <a:pPr lvl="0"/>
            <a:r>
              <a:rPr lang="en-US" sz="1700" dirty="0"/>
              <a:t>Provide training on different service delivery and scheduling models</a:t>
            </a:r>
          </a:p>
          <a:p>
            <a:pPr lvl="0"/>
            <a:r>
              <a:rPr lang="en-US" sz="1700" dirty="0"/>
              <a:t>Prepare materials to train parents, teachers, principals and special </a:t>
            </a:r>
            <a:r>
              <a:rPr lang="en-US" sz="1700" dirty="0" smtClean="0"/>
              <a:t>education </a:t>
            </a:r>
            <a:r>
              <a:rPr lang="en-US" sz="1700" dirty="0"/>
              <a:t>directors on the new roles of SLPs and the students who will be identified as having a disability</a:t>
            </a:r>
          </a:p>
          <a:p>
            <a:pPr lvl="0"/>
            <a:r>
              <a:rPr lang="en-US" sz="1700" dirty="0"/>
              <a:t>Plan professional development activities which meet the identified needs of school speech-language pathologists</a:t>
            </a:r>
          </a:p>
          <a:p>
            <a:pPr lvl="0"/>
            <a:r>
              <a:rPr lang="en-US" sz="1700" dirty="0"/>
              <a:t>Develop a resource list for special education directors for services provided by universities across the state</a:t>
            </a:r>
          </a:p>
          <a:p>
            <a:pPr lvl="0"/>
            <a:r>
              <a:rPr lang="en-US" sz="1700" dirty="0"/>
              <a:t>Develop a plan for professional activities for the upcoming school year</a:t>
            </a:r>
          </a:p>
          <a:p>
            <a:pPr lvl="0"/>
            <a:r>
              <a:rPr lang="en-US" sz="1700" dirty="0"/>
              <a:t>Develop a cooperative to advertise jobs at the </a:t>
            </a:r>
            <a:r>
              <a:rPr lang="en-US" sz="1700" dirty="0" smtClean="0"/>
              <a:t>universities, as well as the WVSHA and WVDE websites</a:t>
            </a:r>
            <a:endParaRPr lang="en-US" sz="1700" dirty="0"/>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40</a:t>
            </a:fld>
            <a:endParaRPr lang="en-US" dirty="0">
              <a:solidFill>
                <a:srgbClr val="FFFFFF"/>
              </a:solidFill>
            </a:endParaRPr>
          </a:p>
        </p:txBody>
      </p:sp>
    </p:spTree>
    <p:custDataLst>
      <p:tags r:id="rId1"/>
    </p:custDataLst>
    <p:extLst>
      <p:ext uri="{BB962C8B-B14F-4D97-AF65-F5344CB8AC3E}">
        <p14:creationId xmlns:p14="http://schemas.microsoft.com/office/powerpoint/2010/main" val="572697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SPEECH-LANGUAGE IMPAIRMENT INITIATIVES </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normAutofit fontScale="55000" lnSpcReduction="20000"/>
          </a:bodyPr>
          <a:lstStyle/>
          <a:p>
            <a:r>
              <a:rPr lang="en-US" dirty="0" smtClean="0"/>
              <a:t>Policy 5202</a:t>
            </a:r>
          </a:p>
          <a:p>
            <a:r>
              <a:rPr lang="en-US" dirty="0" smtClean="0"/>
              <a:t>Professional Development Committee</a:t>
            </a:r>
          </a:p>
          <a:p>
            <a:r>
              <a:rPr lang="en-US" dirty="0" smtClean="0"/>
              <a:t>Professional Development Survey – February 2018</a:t>
            </a:r>
          </a:p>
          <a:p>
            <a:r>
              <a:rPr lang="en-US" dirty="0" smtClean="0"/>
              <a:t>AT Boot Camp</a:t>
            </a:r>
          </a:p>
          <a:p>
            <a:r>
              <a:rPr lang="en-US" dirty="0" smtClean="0"/>
              <a:t>Distance AT Evaluation Support </a:t>
            </a:r>
          </a:p>
          <a:p>
            <a:r>
              <a:rPr lang="en-US" dirty="0" smtClean="0"/>
              <a:t>University of Cincinnati Distance Learning Cohort</a:t>
            </a:r>
          </a:p>
          <a:p>
            <a:r>
              <a:rPr lang="en-US" dirty="0" smtClean="0"/>
              <a:t>New Speech Therapist Boot Camp</a:t>
            </a:r>
          </a:p>
          <a:p>
            <a:r>
              <a:rPr lang="en-US" dirty="0" smtClean="0"/>
              <a:t>Lead Speech-Language Pathologist Meetings </a:t>
            </a:r>
          </a:p>
          <a:p>
            <a:r>
              <a:rPr lang="en-US" dirty="0" smtClean="0"/>
              <a:t>Educationally Relevant Therapy</a:t>
            </a:r>
          </a:p>
          <a:p>
            <a:r>
              <a:rPr lang="en-US" dirty="0" smtClean="0"/>
              <a:t>Comprehensive Language Evaluations </a:t>
            </a:r>
          </a:p>
          <a:p>
            <a:r>
              <a:rPr lang="en-US" dirty="0" smtClean="0"/>
              <a:t>West Virginia Schools Feeding and Swallowing Protocol/Guidance</a:t>
            </a:r>
          </a:p>
          <a:p>
            <a:r>
              <a:rPr lang="en-US" dirty="0" smtClean="0"/>
              <a:t>Communication Matrix Module Project </a:t>
            </a:r>
          </a:p>
          <a:p>
            <a:r>
              <a:rPr lang="en-US" dirty="0" smtClean="0"/>
              <a:t>Updating all documents on the Speech-Language Impairment website including both guidance documents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41</a:t>
            </a:fld>
            <a:endParaRPr lang="en-US" dirty="0"/>
          </a:p>
        </p:txBody>
      </p:sp>
    </p:spTree>
    <p:custDataLst>
      <p:tags r:id="rId1"/>
    </p:custDataLst>
    <p:extLst>
      <p:ext uri="{BB962C8B-B14F-4D97-AF65-F5344CB8AC3E}">
        <p14:creationId xmlns:p14="http://schemas.microsoft.com/office/powerpoint/2010/main" val="1653811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POLICY 5202 – ALTERNATE PATH</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r>
              <a:rPr lang="en-US" dirty="0" smtClean="0"/>
              <a:t>Effective December 11, 2017</a:t>
            </a:r>
          </a:p>
          <a:p>
            <a:r>
              <a:rPr lang="en-US" dirty="0" smtClean="0"/>
              <a:t>See explanation for application in packet</a:t>
            </a:r>
          </a:p>
          <a:p>
            <a:r>
              <a:rPr lang="en-US" dirty="0" smtClean="0"/>
              <a:t>Joint </a:t>
            </a:r>
            <a:r>
              <a:rPr lang="en-US" dirty="0"/>
              <a:t>effort </a:t>
            </a:r>
            <a:r>
              <a:rPr lang="en-US" dirty="0" smtClean="0"/>
              <a:t>– WVSHA, WVBESLPA and WVDE</a:t>
            </a:r>
            <a:endParaRPr lang="en-US" dirty="0"/>
          </a:p>
          <a:p>
            <a:pPr lvl="1"/>
            <a:r>
              <a:rPr lang="en-US" dirty="0" smtClean="0"/>
              <a:t>Robert </a:t>
            </a:r>
            <a:r>
              <a:rPr lang="en-US" dirty="0"/>
              <a:t>Hagerman and Pat Homberg, </a:t>
            </a:r>
            <a:r>
              <a:rPr lang="en-US" dirty="0" smtClean="0"/>
              <a:t>Executive Directors, WVDE</a:t>
            </a:r>
            <a:endParaRPr lang="en-US" dirty="0"/>
          </a:p>
          <a:p>
            <a:pPr lvl="1"/>
            <a:r>
              <a:rPr lang="en-US" dirty="0" smtClean="0"/>
              <a:t>Rhea </a:t>
            </a:r>
            <a:r>
              <a:rPr lang="en-US" dirty="0"/>
              <a:t>Dyer, WVSHA, President</a:t>
            </a:r>
          </a:p>
          <a:p>
            <a:pPr lvl="1"/>
            <a:r>
              <a:rPr lang="en-US" dirty="0"/>
              <a:t>Vickie Pullins, WV Board of Examiners, </a:t>
            </a:r>
            <a:r>
              <a:rPr lang="en-US" dirty="0" smtClean="0"/>
              <a:t>Secretary</a:t>
            </a:r>
          </a:p>
          <a:p>
            <a:pPr lvl="1"/>
            <a:r>
              <a:rPr lang="en-US" dirty="0" smtClean="0"/>
              <a:t>Lee Ann Brammer, WVDE, Coordinator</a:t>
            </a:r>
            <a:endParaRPr lang="en-US"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42</a:t>
            </a:fld>
            <a:endParaRPr lang="en-US" dirty="0"/>
          </a:p>
        </p:txBody>
      </p:sp>
    </p:spTree>
    <p:custDataLst>
      <p:tags r:id="rId1"/>
    </p:custDataLst>
    <p:extLst>
      <p:ext uri="{BB962C8B-B14F-4D97-AF65-F5344CB8AC3E}">
        <p14:creationId xmlns:p14="http://schemas.microsoft.com/office/powerpoint/2010/main" val="22435231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POLICY 5202 STATES</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r>
              <a:rPr lang="en-US" dirty="0"/>
              <a:t>10.4.d.1.a.  Praxis Exam.  -- Applicants who hold valid national certification by ASHA who took the Praxis exam required by ASHA at the time the national certification was obtained are exempt from meeting the Praxis requirement effective in the West Virginia Licensure Testing Directory at the time of application.</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43</a:t>
            </a:fld>
            <a:endParaRPr lang="en-US" dirty="0"/>
          </a:p>
        </p:txBody>
      </p:sp>
    </p:spTree>
    <p:custDataLst>
      <p:tags r:id="rId1"/>
    </p:custDataLst>
    <p:extLst>
      <p:ext uri="{BB962C8B-B14F-4D97-AF65-F5344CB8AC3E}">
        <p14:creationId xmlns:p14="http://schemas.microsoft.com/office/powerpoint/2010/main" val="40000238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APPLICATION INFORMATION </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r>
              <a:rPr lang="en-US" sz="2000" dirty="0" smtClean="0"/>
              <a:t>See Licensure Information Chart in your folder</a:t>
            </a:r>
          </a:p>
          <a:p>
            <a:r>
              <a:rPr lang="en-US" sz="2000" dirty="0" smtClean="0"/>
              <a:t>Forms located </a:t>
            </a:r>
            <a:r>
              <a:rPr lang="en-US" sz="2000" dirty="0"/>
              <a:t>at </a:t>
            </a:r>
            <a:r>
              <a:rPr lang="en-US" sz="2000" dirty="0">
                <a:hlinkClick r:id="rId3"/>
              </a:rPr>
              <a:t>https://wvde.us/certification-and-professional-preparation/certIfication</a:t>
            </a:r>
            <a:r>
              <a:rPr lang="en-US" sz="2000" dirty="0" smtClean="0">
                <a:hlinkClick r:id="rId3"/>
              </a:rPr>
              <a:t>/</a:t>
            </a:r>
            <a:endParaRPr lang="en-US" sz="2000" dirty="0" smtClean="0"/>
          </a:p>
          <a:p>
            <a:pPr marL="0" indent="0">
              <a:buNone/>
            </a:pPr>
            <a:endParaRPr lang="en-US" dirty="0"/>
          </a:p>
          <a:p>
            <a:pPr marL="0" indent="0">
              <a:buNone/>
            </a:pPr>
            <a:r>
              <a:rPr lang="en-US" sz="2000" dirty="0" smtClean="0"/>
              <a:t>For more information contact: </a:t>
            </a:r>
          </a:p>
          <a:p>
            <a:pPr marL="0" indent="0">
              <a:buNone/>
            </a:pPr>
            <a:endParaRPr lang="en-US" sz="2000" dirty="0" smtClean="0"/>
          </a:p>
          <a:p>
            <a:pPr marL="0" indent="0">
              <a:buNone/>
            </a:pPr>
            <a:r>
              <a:rPr lang="en-US" sz="2000" dirty="0" smtClean="0"/>
              <a:t>Brad Fittro, Coordinator, Office of Certification and Professional Preparation – 304.558.7010</a:t>
            </a:r>
          </a:p>
          <a:p>
            <a:pPr marL="0" indent="0">
              <a:buNone/>
            </a:pPr>
            <a:r>
              <a:rPr lang="en-US" sz="2000" dirty="0" smtClean="0"/>
              <a:t>Lee Ann Brammer, Coordinator, Office of Special Education – 304.558.2696</a:t>
            </a:r>
          </a:p>
          <a:p>
            <a:pPr marL="0" indent="0">
              <a:buNone/>
            </a:pPr>
            <a:endParaRPr lang="en-US" sz="2000" dirty="0"/>
          </a:p>
        </p:txBody>
      </p:sp>
      <p:sp>
        <p:nvSpPr>
          <p:cNvPr id="4" name="Slide Number Placeholder 3"/>
          <p:cNvSpPr>
            <a:spLocks noGrp="1"/>
          </p:cNvSpPr>
          <p:nvPr>
            <p:ph type="sldNum" sz="quarter" idx="12"/>
          </p:nvPr>
        </p:nvSpPr>
        <p:spPr/>
        <p:txBody>
          <a:bodyPr/>
          <a:lstStyle/>
          <a:p>
            <a:fld id="{16630861-4318-414B-8E21-CA5F03E7BD41}" type="slidenum">
              <a:rPr lang="en-US" smtClean="0"/>
              <a:t>44</a:t>
            </a:fld>
            <a:endParaRPr lang="en-US" dirty="0"/>
          </a:p>
        </p:txBody>
      </p:sp>
    </p:spTree>
    <p:custDataLst>
      <p:tags r:id="rId1"/>
    </p:custDataLst>
    <p:extLst>
      <p:ext uri="{BB962C8B-B14F-4D97-AF65-F5344CB8AC3E}">
        <p14:creationId xmlns:p14="http://schemas.microsoft.com/office/powerpoint/2010/main" val="1413147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Vollkorn" panose="00000500000000000000" pitchFamily="2" charset="0"/>
                <a:ea typeface="Vollkorn" panose="00000500000000000000" pitchFamily="2" charset="0"/>
              </a:rPr>
              <a:t>PROFESSIONAL DEVELOPMENT COMMITTEE</a:t>
            </a:r>
            <a:endParaRPr lang="en-US" sz="4000"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a:xfrm>
            <a:off x="398585" y="1671041"/>
            <a:ext cx="11369903" cy="4149969"/>
          </a:xfrm>
        </p:spPr>
        <p:txBody>
          <a:bodyPr/>
          <a:lstStyle/>
          <a:p>
            <a:r>
              <a:rPr lang="en-US" dirty="0" smtClean="0"/>
              <a:t>Invited professors from West Virginia University, Marshall University, University of Cincinnati and West Liberty University</a:t>
            </a:r>
          </a:p>
          <a:p>
            <a:r>
              <a:rPr lang="en-US" dirty="0" smtClean="0"/>
              <a:t>Selected 12 lead speech-language pathologists from cross the state</a:t>
            </a:r>
          </a:p>
          <a:p>
            <a:r>
              <a:rPr lang="en-US" dirty="0" smtClean="0"/>
              <a:t>Representatives from WVSHA – President Rhea Dyer and Conference Chair Vickie Pullins</a:t>
            </a:r>
          </a:p>
          <a:p>
            <a:r>
              <a:rPr lang="en-US" dirty="0" smtClean="0"/>
              <a:t>Discussed the results of the WVDE and Marshall University surveys and planned professional development activities for the coming school year </a:t>
            </a:r>
          </a:p>
          <a:p>
            <a:endParaRPr lang="en-US"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45</a:t>
            </a:fld>
            <a:endParaRPr lang="en-US" dirty="0"/>
          </a:p>
        </p:txBody>
      </p:sp>
    </p:spTree>
    <p:custDataLst>
      <p:tags r:id="rId1"/>
    </p:custDataLst>
    <p:extLst>
      <p:ext uri="{BB962C8B-B14F-4D97-AF65-F5344CB8AC3E}">
        <p14:creationId xmlns:p14="http://schemas.microsoft.com/office/powerpoint/2010/main" val="2826547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PROFESSIONAL DEVELOPMENT COMMITTEE </a:t>
            </a:r>
            <a:endParaRPr lang="en-US" dirty="0">
              <a:latin typeface="Vollkorn" panose="00000500000000000000" pitchFamily="2" charset="0"/>
              <a:ea typeface="Vollkorn" panose="00000500000000000000" pitchFamily="2" charset="0"/>
            </a:endParaRPr>
          </a:p>
        </p:txBody>
      </p:sp>
      <p:sp>
        <p:nvSpPr>
          <p:cNvPr id="5" name="Content Placeholder 4"/>
          <p:cNvSpPr>
            <a:spLocks noGrp="1"/>
          </p:cNvSpPr>
          <p:nvPr>
            <p:ph sz="half" idx="1"/>
          </p:nvPr>
        </p:nvSpPr>
        <p:spPr/>
        <p:txBody>
          <a:bodyPr>
            <a:normAutofit fontScale="62500" lnSpcReduction="20000"/>
          </a:bodyPr>
          <a:lstStyle/>
          <a:p>
            <a:pPr marL="0" indent="0" algn="ctr">
              <a:buNone/>
            </a:pPr>
            <a:r>
              <a:rPr lang="en-US" sz="1800" dirty="0" smtClean="0"/>
              <a:t>University Representatives</a:t>
            </a:r>
          </a:p>
          <a:p>
            <a:pPr marL="0" indent="0">
              <a:buNone/>
            </a:pPr>
            <a:r>
              <a:rPr lang="en-US" sz="1800" dirty="0" smtClean="0"/>
              <a:t>Dr. Jayne Brandel, WVU</a:t>
            </a:r>
          </a:p>
          <a:p>
            <a:pPr marL="0" indent="0">
              <a:buNone/>
            </a:pPr>
            <a:r>
              <a:rPr lang="en-US" sz="1800" dirty="0" smtClean="0"/>
              <a:t>Dr. Karen McNealy, Marshall </a:t>
            </a:r>
          </a:p>
          <a:p>
            <a:pPr marL="0" indent="0">
              <a:buNone/>
            </a:pPr>
            <a:r>
              <a:rPr lang="en-US" sz="1800" dirty="0" smtClean="0"/>
              <a:t>Dr. Stephanie Bradley, West Liberty</a:t>
            </a:r>
          </a:p>
          <a:p>
            <a:pPr marL="0" indent="0">
              <a:buNone/>
            </a:pPr>
            <a:r>
              <a:rPr lang="en-US" sz="1800" dirty="0" smtClean="0"/>
              <a:t>Karen Haines, WVU</a:t>
            </a:r>
          </a:p>
          <a:p>
            <a:pPr marL="0" indent="0">
              <a:buNone/>
            </a:pPr>
            <a:r>
              <a:rPr lang="en-US" sz="1800" dirty="0" smtClean="0"/>
              <a:t>Mary Ellen Tekieli Koay, WVU</a:t>
            </a:r>
          </a:p>
          <a:p>
            <a:pPr marL="0" indent="0">
              <a:buNone/>
            </a:pPr>
            <a:r>
              <a:rPr lang="en-US" sz="1800" dirty="0" smtClean="0"/>
              <a:t>Cheryl Prichard, WVU</a:t>
            </a:r>
          </a:p>
          <a:p>
            <a:pPr marL="0" indent="0">
              <a:buNone/>
            </a:pPr>
            <a:r>
              <a:rPr lang="en-US" sz="1800" dirty="0" smtClean="0"/>
              <a:t>Mary Weidner, Marshall</a:t>
            </a:r>
          </a:p>
          <a:p>
            <a:pPr marL="0" indent="0">
              <a:buNone/>
            </a:pPr>
            <a:r>
              <a:rPr lang="en-US" sz="1800" dirty="0" smtClean="0"/>
              <a:t>Pam Holland, Marshall</a:t>
            </a:r>
          </a:p>
          <a:p>
            <a:pPr marL="0" indent="0">
              <a:buNone/>
            </a:pPr>
            <a:r>
              <a:rPr lang="en-US" sz="1800" dirty="0" smtClean="0"/>
              <a:t>Kelly Rutherford, Marshall</a:t>
            </a:r>
          </a:p>
          <a:p>
            <a:pPr marL="0" indent="0">
              <a:buNone/>
            </a:pPr>
            <a:r>
              <a:rPr lang="en-US" sz="1800" dirty="0" smtClean="0"/>
              <a:t>Tori Gilbert, West Liberty</a:t>
            </a:r>
          </a:p>
          <a:p>
            <a:pPr marL="0" indent="0">
              <a:buNone/>
            </a:pPr>
            <a:endParaRPr lang="en-US" sz="1800" dirty="0"/>
          </a:p>
          <a:p>
            <a:pPr marL="0" indent="0" algn="ctr">
              <a:buNone/>
            </a:pPr>
            <a:r>
              <a:rPr lang="en-US" sz="1800" dirty="0" smtClean="0"/>
              <a:t>WVDE Representatives</a:t>
            </a:r>
          </a:p>
          <a:p>
            <a:pPr marL="0" indent="0">
              <a:buNone/>
            </a:pPr>
            <a:r>
              <a:rPr lang="en-US" sz="1800" dirty="0" smtClean="0"/>
              <a:t>Lee Ann Brammer, Coordinator, </a:t>
            </a:r>
          </a:p>
          <a:p>
            <a:pPr marL="0" indent="0">
              <a:buNone/>
            </a:pPr>
            <a:r>
              <a:rPr lang="en-US" sz="1800" dirty="0" smtClean="0"/>
              <a:t>Jane Slijepcevic, Part-Time </a:t>
            </a:r>
          </a:p>
          <a:p>
            <a:pPr marL="0" indent="0">
              <a:buNone/>
            </a:pPr>
            <a:r>
              <a:rPr lang="en-US" sz="1800" dirty="0" smtClean="0"/>
              <a:t>Libby Simmons, Part-Time </a:t>
            </a:r>
          </a:p>
          <a:p>
            <a:pPr marL="0" indent="0">
              <a:buNone/>
            </a:pPr>
            <a:endParaRPr lang="en-US" sz="1800" dirty="0"/>
          </a:p>
        </p:txBody>
      </p:sp>
      <p:sp>
        <p:nvSpPr>
          <p:cNvPr id="6" name="Content Placeholder 5"/>
          <p:cNvSpPr>
            <a:spLocks noGrp="1"/>
          </p:cNvSpPr>
          <p:nvPr>
            <p:ph sz="half" idx="2"/>
          </p:nvPr>
        </p:nvSpPr>
        <p:spPr/>
        <p:txBody>
          <a:bodyPr>
            <a:normAutofit fontScale="62500" lnSpcReduction="20000"/>
          </a:bodyPr>
          <a:lstStyle/>
          <a:p>
            <a:pPr marL="0" indent="0" algn="ctr">
              <a:buNone/>
            </a:pPr>
            <a:r>
              <a:rPr lang="en-US" sz="1800" dirty="0" smtClean="0"/>
              <a:t>School-Based Lead SLP Representatives </a:t>
            </a:r>
          </a:p>
          <a:p>
            <a:pPr marL="0" indent="0">
              <a:buNone/>
            </a:pPr>
            <a:r>
              <a:rPr lang="en-US" sz="1800" dirty="0" smtClean="0"/>
              <a:t>Heather Waselchalk, Kanawha</a:t>
            </a:r>
          </a:p>
          <a:p>
            <a:pPr marL="0" indent="0">
              <a:buNone/>
            </a:pPr>
            <a:r>
              <a:rPr lang="en-US" sz="1800" dirty="0" smtClean="0"/>
              <a:t>Michelle Hendrick, Cabell</a:t>
            </a:r>
          </a:p>
          <a:p>
            <a:pPr marL="0" indent="0">
              <a:buNone/>
            </a:pPr>
            <a:r>
              <a:rPr lang="en-US" sz="1800" dirty="0" smtClean="0"/>
              <a:t>Rhea Dyer, WVSHA President</a:t>
            </a:r>
          </a:p>
          <a:p>
            <a:pPr marL="0" indent="0">
              <a:buNone/>
            </a:pPr>
            <a:r>
              <a:rPr lang="en-US" sz="1800" dirty="0" smtClean="0"/>
              <a:t>Karen Underwood, Fayette</a:t>
            </a:r>
          </a:p>
          <a:p>
            <a:pPr marL="0" indent="0">
              <a:buNone/>
            </a:pPr>
            <a:r>
              <a:rPr lang="en-US" sz="1800" dirty="0" smtClean="0"/>
              <a:t>Kim Porter, Putnam designee</a:t>
            </a:r>
          </a:p>
          <a:p>
            <a:pPr marL="0" indent="0">
              <a:buNone/>
            </a:pPr>
            <a:r>
              <a:rPr lang="en-US" sz="1800" dirty="0" smtClean="0"/>
              <a:t>Vickie Pullins, WVSHA Conference Chair </a:t>
            </a:r>
          </a:p>
          <a:p>
            <a:pPr marL="0" indent="0">
              <a:buNone/>
            </a:pPr>
            <a:r>
              <a:rPr lang="en-US" sz="1800" dirty="0" smtClean="0"/>
              <a:t>Melanie Nixon, Brooke</a:t>
            </a:r>
          </a:p>
          <a:p>
            <a:pPr marL="0" indent="0">
              <a:buNone/>
            </a:pPr>
            <a:r>
              <a:rPr lang="en-US" sz="1800" dirty="0" smtClean="0"/>
              <a:t>Melanie Place, Berkeley</a:t>
            </a:r>
          </a:p>
          <a:p>
            <a:pPr marL="0" indent="0">
              <a:buNone/>
            </a:pPr>
            <a:r>
              <a:rPr lang="en-US" sz="1800" dirty="0" smtClean="0"/>
              <a:t>Tricia Hays, Brooke</a:t>
            </a:r>
          </a:p>
          <a:p>
            <a:pPr marL="0" indent="0">
              <a:buNone/>
            </a:pPr>
            <a:r>
              <a:rPr lang="en-US" sz="1800" dirty="0" smtClean="0"/>
              <a:t>Carol Zombotti, Wetzel</a:t>
            </a:r>
          </a:p>
          <a:p>
            <a:pPr marL="0" indent="0">
              <a:buNone/>
            </a:pPr>
            <a:r>
              <a:rPr lang="en-US" sz="1800" dirty="0" smtClean="0"/>
              <a:t>Tondra Elkins, Mingo</a:t>
            </a:r>
          </a:p>
          <a:p>
            <a:pPr marL="0" indent="0">
              <a:buNone/>
            </a:pPr>
            <a:r>
              <a:rPr lang="en-US" sz="1800" dirty="0" smtClean="0"/>
              <a:t>Leigh Smitley, Monongalia</a:t>
            </a:r>
          </a:p>
          <a:p>
            <a:pPr marL="0" indent="0">
              <a:buNone/>
            </a:pPr>
            <a:r>
              <a:rPr lang="en-US" sz="1800" dirty="0" smtClean="0"/>
              <a:t>Marsha Fink, Raleigh</a:t>
            </a:r>
          </a:p>
          <a:p>
            <a:pPr marL="0" indent="0">
              <a:buNone/>
            </a:pPr>
            <a:endParaRPr lang="en-US" sz="1800" dirty="0" smtClean="0"/>
          </a:p>
          <a:p>
            <a:pPr marL="0" indent="0">
              <a:buNone/>
            </a:pPr>
            <a:endParaRPr lang="en-US" sz="1800" dirty="0"/>
          </a:p>
        </p:txBody>
      </p:sp>
      <p:sp>
        <p:nvSpPr>
          <p:cNvPr id="4" name="Slide Number Placeholder 3"/>
          <p:cNvSpPr>
            <a:spLocks noGrp="1"/>
          </p:cNvSpPr>
          <p:nvPr>
            <p:ph type="sldNum" sz="quarter" idx="12"/>
          </p:nvPr>
        </p:nvSpPr>
        <p:spPr/>
        <p:txBody>
          <a:bodyPr/>
          <a:lstStyle/>
          <a:p>
            <a:fld id="{16630861-4318-414B-8E21-CA5F03E7BD41}" type="slidenum">
              <a:rPr lang="en-US" smtClean="0"/>
              <a:t>46</a:t>
            </a:fld>
            <a:endParaRPr lang="en-US" dirty="0"/>
          </a:p>
        </p:txBody>
      </p:sp>
    </p:spTree>
    <p:custDataLst>
      <p:tags r:id="rId1"/>
    </p:custDataLst>
    <p:extLst>
      <p:ext uri="{BB962C8B-B14F-4D97-AF65-F5344CB8AC3E}">
        <p14:creationId xmlns:p14="http://schemas.microsoft.com/office/powerpoint/2010/main" val="42639525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Vollkorn" panose="00000500000000000000" pitchFamily="2" charset="0"/>
                <a:ea typeface="Vollkorn" panose="00000500000000000000" pitchFamily="2" charset="0"/>
              </a:rPr>
              <a:t>PROFESSIONAL DEVELOPMENT COMMITTEE</a:t>
            </a:r>
            <a:br>
              <a:rPr lang="en-US" sz="3200" dirty="0" smtClean="0">
                <a:latin typeface="Vollkorn" panose="00000500000000000000" pitchFamily="2" charset="0"/>
                <a:ea typeface="Vollkorn" panose="00000500000000000000" pitchFamily="2" charset="0"/>
              </a:rPr>
            </a:br>
            <a:r>
              <a:rPr lang="en-US" sz="3200" dirty="0" smtClean="0">
                <a:latin typeface="Vollkorn" panose="00000500000000000000" pitchFamily="2" charset="0"/>
                <a:ea typeface="Vollkorn" panose="00000500000000000000" pitchFamily="2" charset="0"/>
              </a:rPr>
              <a:t>PURPOSE</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pPr marL="0" indent="0">
              <a:buNone/>
            </a:pPr>
            <a:r>
              <a:rPr lang="en-US" dirty="0" smtClean="0"/>
              <a:t>Mission </a:t>
            </a:r>
          </a:p>
          <a:p>
            <a:pPr marL="0" indent="0">
              <a:buNone/>
            </a:pPr>
            <a:endParaRPr lang="en-US" dirty="0" smtClean="0"/>
          </a:p>
          <a:p>
            <a:pPr marL="0" indent="0">
              <a:buNone/>
            </a:pPr>
            <a:r>
              <a:rPr lang="en-US" dirty="0" smtClean="0"/>
              <a:t>“The </a:t>
            </a:r>
            <a:r>
              <a:rPr lang="en-US" dirty="0"/>
              <a:t>mission of the Professional Development Committee is to develop a statewide plan to address the educational needs of SLPs working in the schools and adjust university curriculums to prepare students for the changing roles of SLPs.”  </a:t>
            </a:r>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47</a:t>
            </a:fld>
            <a:endParaRPr lang="en-US" dirty="0"/>
          </a:p>
        </p:txBody>
      </p:sp>
    </p:spTree>
    <p:custDataLst>
      <p:tags r:id="rId1"/>
    </p:custDataLst>
    <p:extLst>
      <p:ext uri="{BB962C8B-B14F-4D97-AF65-F5344CB8AC3E}">
        <p14:creationId xmlns:p14="http://schemas.microsoft.com/office/powerpoint/2010/main" val="42273400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Vollkorn" panose="00000500000000000000" pitchFamily="2" charset="0"/>
                <a:ea typeface="Vollkorn" panose="00000500000000000000" pitchFamily="2" charset="0"/>
              </a:rPr>
              <a:t>PROFESSIONAL DEVELOPMENT COMMITTEE GROUP GOALS</a:t>
            </a:r>
            <a:endParaRPr lang="en-US" sz="4000"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normAutofit fontScale="55000" lnSpcReduction="20000"/>
          </a:bodyPr>
          <a:lstStyle/>
          <a:p>
            <a:pPr>
              <a:buFont typeface="Arial" panose="020B0604020202020204" pitchFamily="34" charset="0"/>
              <a:buChar char="•"/>
            </a:pPr>
            <a:r>
              <a:rPr lang="en-US" dirty="0" smtClean="0"/>
              <a:t>Streamline communication between schools and the universities</a:t>
            </a:r>
          </a:p>
          <a:p>
            <a:pPr>
              <a:buFont typeface="Arial" panose="020B0604020202020204" pitchFamily="34" charset="0"/>
              <a:buChar char="•"/>
            </a:pPr>
            <a:r>
              <a:rPr lang="en-US" dirty="0" smtClean="0"/>
              <a:t>Identify ways to collaborate</a:t>
            </a:r>
          </a:p>
          <a:p>
            <a:pPr>
              <a:buFont typeface="Arial" panose="020B0604020202020204" pitchFamily="34" charset="0"/>
              <a:buChar char="•"/>
            </a:pPr>
            <a:r>
              <a:rPr lang="en-US" dirty="0" smtClean="0"/>
              <a:t>How to better identify resources</a:t>
            </a:r>
          </a:p>
          <a:p>
            <a:pPr>
              <a:buFont typeface="Arial" panose="020B0604020202020204" pitchFamily="34" charset="0"/>
              <a:buChar char="•"/>
            </a:pPr>
            <a:r>
              <a:rPr lang="en-US" dirty="0" smtClean="0"/>
              <a:t>To identify how universities can better serve the school-based SLPs and their professional development needs</a:t>
            </a:r>
          </a:p>
          <a:p>
            <a:pPr>
              <a:buFont typeface="Arial" panose="020B0604020202020204" pitchFamily="34" charset="0"/>
              <a:buChar char="•"/>
            </a:pPr>
            <a:r>
              <a:rPr lang="en-US" dirty="0"/>
              <a:t>A</a:t>
            </a:r>
            <a:r>
              <a:rPr lang="en-US" dirty="0" smtClean="0"/>
              <a:t>ddress literacy as it relates to our profession</a:t>
            </a:r>
            <a:endParaRPr lang="en-US" dirty="0"/>
          </a:p>
          <a:p>
            <a:pPr>
              <a:buFont typeface="Arial" panose="020B0604020202020204" pitchFamily="34" charset="0"/>
              <a:buChar char="•"/>
            </a:pPr>
            <a:r>
              <a:rPr lang="en-US" dirty="0" smtClean="0"/>
              <a:t>Address feeding and swallowing in the schools</a:t>
            </a:r>
          </a:p>
          <a:p>
            <a:pPr>
              <a:buFont typeface="Arial" panose="020B0604020202020204" pitchFamily="34" charset="0"/>
              <a:buChar char="•"/>
            </a:pPr>
            <a:r>
              <a:rPr lang="en-US" dirty="0" smtClean="0"/>
              <a:t>Enhance interprofessional collaboration and team approach for serving students</a:t>
            </a:r>
          </a:p>
          <a:p>
            <a:pPr>
              <a:buFont typeface="Arial" panose="020B0604020202020204" pitchFamily="34" charset="0"/>
              <a:buChar char="•"/>
            </a:pPr>
            <a:r>
              <a:rPr lang="en-US" dirty="0" smtClean="0"/>
              <a:t>Develop professional development for administrators to understand the scope of practice of speech-language pathologists in the schools (top down approach)</a:t>
            </a:r>
          </a:p>
          <a:p>
            <a:pPr>
              <a:buFont typeface="Arial" panose="020B0604020202020204" pitchFamily="34" charset="0"/>
              <a:buChar char="•"/>
            </a:pPr>
            <a:r>
              <a:rPr lang="en-US" dirty="0" smtClean="0"/>
              <a:t>Develop professional development on supervision of students </a:t>
            </a:r>
          </a:p>
          <a:p>
            <a:pPr>
              <a:buFont typeface="Arial" panose="020B0604020202020204" pitchFamily="34" charset="0"/>
              <a:buChar char="•"/>
            </a:pPr>
            <a:r>
              <a:rPr lang="en-US" dirty="0" smtClean="0"/>
              <a:t>Develop an overall strategic plan with short-term and long-term goals </a:t>
            </a:r>
          </a:p>
          <a:p>
            <a:pPr>
              <a:buFont typeface="Arial" panose="020B0604020202020204" pitchFamily="34" charset="0"/>
              <a:buChar char="•"/>
            </a:pPr>
            <a:r>
              <a:rPr lang="en-US" dirty="0" smtClean="0"/>
              <a:t>Develop a potential speaker list or professional development</a:t>
            </a:r>
          </a:p>
          <a:p>
            <a:pPr>
              <a:buFont typeface="Arial" panose="020B0604020202020204" pitchFamily="34" charset="0"/>
              <a:buChar char="•"/>
            </a:pPr>
            <a:r>
              <a:rPr lang="en-US" dirty="0" smtClean="0"/>
              <a:t>Develop a university compilation of contact info and specialties </a:t>
            </a:r>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p:txBody>
      </p:sp>
      <p:sp>
        <p:nvSpPr>
          <p:cNvPr id="4" name="Slide Number Placeholder 3"/>
          <p:cNvSpPr>
            <a:spLocks noGrp="1"/>
          </p:cNvSpPr>
          <p:nvPr>
            <p:ph type="sldNum" sz="quarter" idx="12"/>
          </p:nvPr>
        </p:nvSpPr>
        <p:spPr/>
        <p:txBody>
          <a:bodyPr/>
          <a:lstStyle/>
          <a:p>
            <a:fld id="{16630861-4318-414B-8E21-CA5F03E7BD41}" type="slidenum">
              <a:rPr lang="en-US" smtClean="0"/>
              <a:t>48</a:t>
            </a:fld>
            <a:endParaRPr lang="en-US" dirty="0"/>
          </a:p>
        </p:txBody>
      </p:sp>
    </p:spTree>
    <p:custDataLst>
      <p:tags r:id="rId1"/>
    </p:custDataLst>
    <p:extLst>
      <p:ext uri="{BB962C8B-B14F-4D97-AF65-F5344CB8AC3E}">
        <p14:creationId xmlns:p14="http://schemas.microsoft.com/office/powerpoint/2010/main" val="23163178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dirty="0" smtClean="0"/>
              <a:t>WVDE SPEECH-LANGUAGE PATHOOGY PROFESSIONAL DEVELOPMENT NEEDS SURVEY RESULTS</a:t>
            </a:r>
            <a:endParaRPr lang="en-US" dirty="0"/>
          </a:p>
        </p:txBody>
      </p:sp>
      <p:sp>
        <p:nvSpPr>
          <p:cNvPr id="9" name="Content Placeholder 8"/>
          <p:cNvSpPr>
            <a:spLocks noGrp="1"/>
          </p:cNvSpPr>
          <p:nvPr>
            <p:ph idx="1"/>
          </p:nvPr>
        </p:nvSpPr>
        <p:spPr>
          <a:xfrm>
            <a:off x="1832287" y="1635371"/>
            <a:ext cx="8527427" cy="4149969"/>
          </a:xfrm>
        </p:spPr>
        <p:txBody>
          <a:bodyPr/>
          <a:lstStyle/>
          <a:p>
            <a:r>
              <a:rPr lang="en-US" dirty="0" smtClean="0"/>
              <a:t>Date of survey – February 2018</a:t>
            </a:r>
          </a:p>
          <a:p>
            <a:r>
              <a:rPr lang="en-US" dirty="0" smtClean="0"/>
              <a:t>Number of participants – 212</a:t>
            </a:r>
          </a:p>
          <a:p>
            <a:r>
              <a:rPr lang="en-US" dirty="0" smtClean="0"/>
              <a:t>Raw results in your packet </a:t>
            </a:r>
          </a:p>
          <a:p>
            <a:endParaRPr lang="en-US" dirty="0"/>
          </a:p>
        </p:txBody>
      </p:sp>
      <p:sp>
        <p:nvSpPr>
          <p:cNvPr id="6" name="Slide Number Placeholder 5"/>
          <p:cNvSpPr>
            <a:spLocks noGrp="1"/>
          </p:cNvSpPr>
          <p:nvPr>
            <p:ph type="sldNum" sz="quarter" idx="12"/>
          </p:nvPr>
        </p:nvSpPr>
        <p:spPr/>
        <p:txBody>
          <a:bodyPr/>
          <a:lstStyle/>
          <a:p>
            <a:fld id="{16630861-4318-414B-8E21-CA5F03E7BD41}" type="slidenum">
              <a:rPr lang="en-US">
                <a:solidFill>
                  <a:srgbClr val="FFFFFF"/>
                </a:solidFill>
              </a:rPr>
              <a:pPr/>
              <a:t>49</a:t>
            </a:fld>
            <a:endParaRPr lang="en-US" dirty="0">
              <a:solidFill>
                <a:srgbClr val="FFFFFF"/>
              </a:solidFill>
            </a:endParaRPr>
          </a:p>
        </p:txBody>
      </p:sp>
      <p:pic>
        <p:nvPicPr>
          <p:cNvPr id="10" name="Picture 9"/>
          <p:cNvPicPr>
            <a:picLocks noChangeAspect="1"/>
          </p:cNvPicPr>
          <p:nvPr/>
        </p:nvPicPr>
        <p:blipFill>
          <a:blip r:embed="rId3"/>
          <a:stretch>
            <a:fillRect/>
          </a:stretch>
        </p:blipFill>
        <p:spPr>
          <a:xfrm>
            <a:off x="2364656" y="3130062"/>
            <a:ext cx="7106481" cy="2074984"/>
          </a:xfrm>
          <a:prstGeom prst="rect">
            <a:avLst/>
          </a:prstGeom>
        </p:spPr>
      </p:pic>
    </p:spTree>
    <p:custDataLst>
      <p:tags r:id="rId1"/>
    </p:custDataLst>
    <p:extLst>
      <p:ext uri="{BB962C8B-B14F-4D97-AF65-F5344CB8AC3E}">
        <p14:creationId xmlns:p14="http://schemas.microsoft.com/office/powerpoint/2010/main" val="679807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WVDE MISSION</a:t>
            </a:r>
            <a:endParaRPr lang="en-US" dirty="0">
              <a:latin typeface="Vollkorn" panose="00000500000000000000" pitchFamily="2" charset="0"/>
              <a:ea typeface="Vollkorn" panose="00000500000000000000" pitchFamily="2" charset="0"/>
            </a:endParaRPr>
          </a:p>
        </p:txBody>
      </p:sp>
      <p:pic>
        <p:nvPicPr>
          <p:cNvPr id="5" name="Content Placeholder 4"/>
          <p:cNvPicPr>
            <a:picLocks noGrp="1" noChangeAspect="1"/>
          </p:cNvPicPr>
          <p:nvPr>
            <p:ph idx="1"/>
          </p:nvPr>
        </p:nvPicPr>
        <p:blipFill>
          <a:blip r:embed="rId3"/>
          <a:stretch>
            <a:fillRect/>
          </a:stretch>
        </p:blipFill>
        <p:spPr>
          <a:xfrm>
            <a:off x="979092" y="1543905"/>
            <a:ext cx="10001443" cy="3924617"/>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5</a:t>
            </a:fld>
            <a:endParaRPr lang="en-US" dirty="0"/>
          </a:p>
        </p:txBody>
      </p:sp>
    </p:spTree>
    <p:custDataLst>
      <p:tags r:id="rId1"/>
    </p:custDataLst>
    <p:extLst>
      <p:ext uri="{BB962C8B-B14F-4D97-AF65-F5344CB8AC3E}">
        <p14:creationId xmlns:p14="http://schemas.microsoft.com/office/powerpoint/2010/main" val="3690733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HIGHEST DEGREE ATTAINED </a:t>
            </a:r>
            <a:endParaRPr lang="en-US" sz="4000" dirty="0"/>
          </a:p>
        </p:txBody>
      </p:sp>
      <p:pic>
        <p:nvPicPr>
          <p:cNvPr id="5" name="Content Placeholder 4"/>
          <p:cNvPicPr>
            <a:picLocks noGrp="1" noChangeAspect="1"/>
          </p:cNvPicPr>
          <p:nvPr>
            <p:ph idx="1"/>
          </p:nvPr>
        </p:nvPicPr>
        <p:blipFill>
          <a:blip r:embed="rId3"/>
          <a:stretch>
            <a:fillRect/>
          </a:stretch>
        </p:blipFill>
        <p:spPr>
          <a:xfrm>
            <a:off x="2536738" y="2008250"/>
            <a:ext cx="6934399" cy="2115342"/>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50</a:t>
            </a:fld>
            <a:endParaRPr lang="en-US" dirty="0">
              <a:solidFill>
                <a:srgbClr val="FFFFFF"/>
              </a:solidFill>
            </a:endParaRPr>
          </a:p>
        </p:txBody>
      </p:sp>
    </p:spTree>
    <p:custDataLst>
      <p:tags r:id="rId1"/>
    </p:custDataLst>
    <p:extLst>
      <p:ext uri="{BB962C8B-B14F-4D97-AF65-F5344CB8AC3E}">
        <p14:creationId xmlns:p14="http://schemas.microsoft.com/office/powerpoint/2010/main" val="3054197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TOPICS </a:t>
            </a:r>
            <a:br>
              <a:rPr lang="en-US" sz="4000" dirty="0" smtClean="0"/>
            </a:br>
            <a:r>
              <a:rPr lang="en-US" dirty="0" smtClean="0"/>
              <a:t>(</a:t>
            </a:r>
            <a:r>
              <a:rPr lang="en-US" sz="2200" dirty="0"/>
              <a:t>Descending Order – Everything Above 3.0 Reported)</a:t>
            </a:r>
          </a:p>
        </p:txBody>
      </p:sp>
      <p:sp>
        <p:nvSpPr>
          <p:cNvPr id="4" name="Slide Number Placeholder 3"/>
          <p:cNvSpPr>
            <a:spLocks noGrp="1"/>
          </p:cNvSpPr>
          <p:nvPr>
            <p:ph type="sldNum" sz="quarter" idx="12"/>
          </p:nvPr>
        </p:nvSpPr>
        <p:spPr/>
        <p:txBody>
          <a:bodyPr/>
          <a:lstStyle/>
          <a:p>
            <a:fld id="{16630861-4318-414B-8E21-CA5F03E7BD41}" type="slidenum">
              <a:rPr lang="en-US" smtClean="0"/>
              <a:t>51</a:t>
            </a:fld>
            <a:endParaRPr lang="en-US" dirty="0"/>
          </a:p>
        </p:txBody>
      </p:sp>
      <p:pic>
        <p:nvPicPr>
          <p:cNvPr id="7" name="Content Placeholder 6"/>
          <p:cNvPicPr>
            <a:picLocks noGrp="1" noChangeAspect="1"/>
          </p:cNvPicPr>
          <p:nvPr>
            <p:ph idx="1"/>
          </p:nvPr>
        </p:nvPicPr>
        <p:blipFill>
          <a:blip r:embed="rId3"/>
          <a:stretch>
            <a:fillRect/>
          </a:stretch>
        </p:blipFill>
        <p:spPr>
          <a:xfrm>
            <a:off x="2957147" y="1360137"/>
            <a:ext cx="5791726" cy="4513614"/>
          </a:xfrm>
          <a:prstGeom prst="rect">
            <a:avLst/>
          </a:prstGeom>
        </p:spPr>
      </p:pic>
    </p:spTree>
    <p:custDataLst>
      <p:tags r:id="rId1"/>
    </p:custDataLst>
    <p:extLst>
      <p:ext uri="{BB962C8B-B14F-4D97-AF65-F5344CB8AC3E}">
        <p14:creationId xmlns:p14="http://schemas.microsoft.com/office/powerpoint/2010/main" val="2268338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SUGGESTED TOPICS</a:t>
            </a:r>
            <a:endParaRPr lang="en-US" sz="4000" dirty="0"/>
          </a:p>
        </p:txBody>
      </p:sp>
      <p:pic>
        <p:nvPicPr>
          <p:cNvPr id="5" name="Content Placeholder 4"/>
          <p:cNvPicPr>
            <a:picLocks noGrp="1" noChangeAspect="1"/>
          </p:cNvPicPr>
          <p:nvPr>
            <p:ph idx="1"/>
          </p:nvPr>
        </p:nvPicPr>
        <p:blipFill>
          <a:blip r:embed="rId3"/>
          <a:stretch>
            <a:fillRect/>
          </a:stretch>
        </p:blipFill>
        <p:spPr>
          <a:xfrm>
            <a:off x="2339937" y="1723292"/>
            <a:ext cx="6868907" cy="3568822"/>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52</a:t>
            </a:fld>
            <a:endParaRPr lang="en-US" dirty="0">
              <a:solidFill>
                <a:srgbClr val="FFFFFF"/>
              </a:solidFill>
            </a:endParaRPr>
          </a:p>
        </p:txBody>
      </p:sp>
    </p:spTree>
    <p:custDataLst>
      <p:tags r:id="rId1"/>
    </p:custDataLst>
    <p:extLst>
      <p:ext uri="{BB962C8B-B14F-4D97-AF65-F5344CB8AC3E}">
        <p14:creationId xmlns:p14="http://schemas.microsoft.com/office/powerpoint/2010/main" val="3298734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SUGGESTED TOPICS CONTINUED</a:t>
            </a:r>
            <a:endParaRPr lang="en-US" sz="4000" dirty="0"/>
          </a:p>
        </p:txBody>
      </p:sp>
      <p:pic>
        <p:nvPicPr>
          <p:cNvPr id="5" name="Content Placeholder 4"/>
          <p:cNvPicPr>
            <a:picLocks noGrp="1" noChangeAspect="1"/>
          </p:cNvPicPr>
          <p:nvPr>
            <p:ph idx="1"/>
          </p:nvPr>
        </p:nvPicPr>
        <p:blipFill>
          <a:blip r:embed="rId3"/>
          <a:stretch>
            <a:fillRect/>
          </a:stretch>
        </p:blipFill>
        <p:spPr>
          <a:xfrm>
            <a:off x="3207716" y="1724026"/>
            <a:ext cx="5757518" cy="414972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53</a:t>
            </a:fld>
            <a:endParaRPr lang="en-US" dirty="0">
              <a:solidFill>
                <a:srgbClr val="FFFFFF"/>
              </a:solidFill>
            </a:endParaRPr>
          </a:p>
        </p:txBody>
      </p:sp>
    </p:spTree>
    <p:custDataLst>
      <p:tags r:id="rId1"/>
    </p:custDataLst>
    <p:extLst>
      <p:ext uri="{BB962C8B-B14F-4D97-AF65-F5344CB8AC3E}">
        <p14:creationId xmlns:p14="http://schemas.microsoft.com/office/powerpoint/2010/main" val="1164046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SUGGESTED TOPICS CONTINUED</a:t>
            </a:r>
            <a:endParaRPr lang="en-US" sz="4000" dirty="0"/>
          </a:p>
        </p:txBody>
      </p:sp>
      <p:pic>
        <p:nvPicPr>
          <p:cNvPr id="5" name="Content Placeholder 4"/>
          <p:cNvPicPr>
            <a:picLocks noGrp="1" noChangeAspect="1"/>
          </p:cNvPicPr>
          <p:nvPr>
            <p:ph idx="1"/>
          </p:nvPr>
        </p:nvPicPr>
        <p:blipFill>
          <a:blip r:embed="rId3"/>
          <a:stretch>
            <a:fillRect/>
          </a:stretch>
        </p:blipFill>
        <p:spPr>
          <a:xfrm>
            <a:off x="3207716" y="1724026"/>
            <a:ext cx="5757518" cy="414972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54</a:t>
            </a:fld>
            <a:endParaRPr lang="en-US" dirty="0">
              <a:solidFill>
                <a:srgbClr val="FFFFFF"/>
              </a:solidFill>
            </a:endParaRPr>
          </a:p>
        </p:txBody>
      </p:sp>
    </p:spTree>
    <p:custDataLst>
      <p:tags r:id="rId1"/>
    </p:custDataLst>
    <p:extLst>
      <p:ext uri="{BB962C8B-B14F-4D97-AF65-F5344CB8AC3E}">
        <p14:creationId xmlns:p14="http://schemas.microsoft.com/office/powerpoint/2010/main" val="19887247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PECS TRAINING RESULTS </a:t>
            </a:r>
            <a:endParaRPr lang="en-US" dirty="0"/>
          </a:p>
        </p:txBody>
      </p:sp>
      <p:pic>
        <p:nvPicPr>
          <p:cNvPr id="5" name="Content Placeholder 4"/>
          <p:cNvPicPr>
            <a:picLocks noGrp="1" noChangeAspect="1"/>
          </p:cNvPicPr>
          <p:nvPr>
            <p:ph idx="1"/>
          </p:nvPr>
        </p:nvPicPr>
        <p:blipFill>
          <a:blip r:embed="rId3"/>
          <a:stretch>
            <a:fillRect/>
          </a:stretch>
        </p:blipFill>
        <p:spPr>
          <a:xfrm>
            <a:off x="3042509" y="1543907"/>
            <a:ext cx="6596792" cy="3981043"/>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55</a:t>
            </a:fld>
            <a:endParaRPr lang="en-US" dirty="0">
              <a:solidFill>
                <a:srgbClr val="FFFFFF"/>
              </a:solidFill>
            </a:endParaRPr>
          </a:p>
        </p:txBody>
      </p:sp>
    </p:spTree>
    <p:custDataLst>
      <p:tags r:id="rId1"/>
    </p:custDataLst>
    <p:extLst>
      <p:ext uri="{BB962C8B-B14F-4D97-AF65-F5344CB8AC3E}">
        <p14:creationId xmlns:p14="http://schemas.microsoft.com/office/powerpoint/2010/main" val="17014397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PROFESSIONAL DEVELOPMENT DELIVERY METHOD</a:t>
            </a:r>
            <a:endParaRPr lang="en-US" sz="3600" dirty="0"/>
          </a:p>
        </p:txBody>
      </p:sp>
      <p:pic>
        <p:nvPicPr>
          <p:cNvPr id="5" name="Content Placeholder 4"/>
          <p:cNvPicPr>
            <a:picLocks noGrp="1" noChangeAspect="1"/>
          </p:cNvPicPr>
          <p:nvPr>
            <p:ph idx="1"/>
          </p:nvPr>
        </p:nvPicPr>
        <p:blipFill>
          <a:blip r:embed="rId3"/>
          <a:stretch>
            <a:fillRect/>
          </a:stretch>
        </p:blipFill>
        <p:spPr>
          <a:xfrm>
            <a:off x="2840267" y="1934308"/>
            <a:ext cx="6626875" cy="2549769"/>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56</a:t>
            </a:fld>
            <a:endParaRPr lang="en-US" dirty="0">
              <a:solidFill>
                <a:srgbClr val="FFFFFF"/>
              </a:solidFill>
            </a:endParaRPr>
          </a:p>
        </p:txBody>
      </p:sp>
    </p:spTree>
    <p:custDataLst>
      <p:tags r:id="rId1"/>
    </p:custDataLst>
    <p:extLst>
      <p:ext uri="{BB962C8B-B14F-4D97-AF65-F5344CB8AC3E}">
        <p14:creationId xmlns:p14="http://schemas.microsoft.com/office/powerpoint/2010/main" val="38162149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PREFERRED DAYS/TIMES FOR TRAINING</a:t>
            </a:r>
            <a:endParaRPr lang="en-US" sz="4000" dirty="0"/>
          </a:p>
        </p:txBody>
      </p:sp>
      <p:pic>
        <p:nvPicPr>
          <p:cNvPr id="5" name="Content Placeholder 4"/>
          <p:cNvPicPr>
            <a:picLocks noGrp="1" noChangeAspect="1"/>
          </p:cNvPicPr>
          <p:nvPr>
            <p:ph idx="1"/>
          </p:nvPr>
        </p:nvPicPr>
        <p:blipFill>
          <a:blip r:embed="rId3"/>
          <a:stretch>
            <a:fillRect/>
          </a:stretch>
        </p:blipFill>
        <p:spPr>
          <a:xfrm>
            <a:off x="2707298" y="1655762"/>
            <a:ext cx="7324142" cy="3074500"/>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57</a:t>
            </a:fld>
            <a:endParaRPr lang="en-US" dirty="0">
              <a:solidFill>
                <a:srgbClr val="FFFFFF"/>
              </a:solidFill>
            </a:endParaRPr>
          </a:p>
        </p:txBody>
      </p:sp>
    </p:spTree>
    <p:custDataLst>
      <p:tags r:id="rId1"/>
    </p:custDataLst>
    <p:extLst>
      <p:ext uri="{BB962C8B-B14F-4D97-AF65-F5344CB8AC3E}">
        <p14:creationId xmlns:p14="http://schemas.microsoft.com/office/powerpoint/2010/main" val="33240808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AT BOOT CAMP</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r>
              <a:rPr lang="en-US" dirty="0" smtClean="0"/>
              <a:t>Weekend of March 23-25</a:t>
            </a:r>
          </a:p>
          <a:p>
            <a:r>
              <a:rPr lang="en-US" dirty="0" smtClean="0"/>
              <a:t>We have applied for ASHA CEUs</a:t>
            </a:r>
          </a:p>
          <a:p>
            <a:r>
              <a:rPr lang="en-US" dirty="0" smtClean="0"/>
              <a:t>Each county that is represented by a speech-language pathologist will receive 3 tests – the EASIC-3, the TECEL and the MacArthur-Bates</a:t>
            </a:r>
          </a:p>
          <a:p>
            <a:r>
              <a:rPr lang="en-US" dirty="0" smtClean="0"/>
              <a:t>Each participant receives a switch kit and other resources </a:t>
            </a:r>
          </a:p>
          <a:p>
            <a:r>
              <a:rPr lang="en-US" dirty="0" smtClean="0"/>
              <a:t>Groups sessions and breakout sessions</a:t>
            </a:r>
          </a:p>
          <a:p>
            <a:r>
              <a:rPr lang="en-US" dirty="0" smtClean="0"/>
              <a:t>Lodging and meals provided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58</a:t>
            </a:fld>
            <a:endParaRPr lang="en-US" dirty="0"/>
          </a:p>
        </p:txBody>
      </p:sp>
    </p:spTree>
    <p:custDataLst>
      <p:tags r:id="rId1"/>
    </p:custDataLst>
    <p:extLst>
      <p:ext uri="{BB962C8B-B14F-4D97-AF65-F5344CB8AC3E}">
        <p14:creationId xmlns:p14="http://schemas.microsoft.com/office/powerpoint/2010/main" val="39112212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DISTANCE AT EVALUATION SUPPORT</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r>
              <a:rPr lang="en-US" dirty="0" smtClean="0"/>
              <a:t>Double Robotics </a:t>
            </a:r>
          </a:p>
          <a:p>
            <a:r>
              <a:rPr lang="en-US" dirty="0" smtClean="0"/>
              <a:t>Provide distance support for AT and AAC evaluations</a:t>
            </a:r>
          </a:p>
          <a:p>
            <a:r>
              <a:rPr lang="en-US" dirty="0" smtClean="0"/>
              <a:t>Robots are being piloted in two locations this spring </a:t>
            </a:r>
          </a:p>
          <a:p>
            <a:pPr marL="0" indent="0">
              <a:buNone/>
            </a:pPr>
            <a:r>
              <a:rPr lang="en-US" dirty="0"/>
              <a:t>	</a:t>
            </a:r>
            <a:r>
              <a:rPr lang="en-US" dirty="0" smtClean="0"/>
              <a:t>	      and available state-wide next fall</a:t>
            </a:r>
          </a:p>
          <a:p>
            <a:r>
              <a:rPr lang="en-US" dirty="0" smtClean="0"/>
              <a:t>Two robots – West Virginia University </a:t>
            </a:r>
          </a:p>
          <a:p>
            <a:pPr marL="457200" lvl="1" indent="0">
              <a:buNone/>
            </a:pPr>
            <a:r>
              <a:rPr lang="en-US" sz="2800" dirty="0"/>
              <a:t>	</a:t>
            </a:r>
            <a:r>
              <a:rPr lang="en-US" sz="2800" dirty="0" smtClean="0"/>
              <a:t>	       Kanawha County Schools</a:t>
            </a:r>
            <a:r>
              <a:rPr lang="en-US" dirty="0" smtClean="0"/>
              <a:t>			</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59</a:t>
            </a:fld>
            <a:endParaRPr lang="en-US" dirty="0"/>
          </a:p>
        </p:txBody>
      </p:sp>
      <p:pic>
        <p:nvPicPr>
          <p:cNvPr id="5" name="Picture 4"/>
          <p:cNvPicPr>
            <a:picLocks noChangeAspect="1"/>
          </p:cNvPicPr>
          <p:nvPr/>
        </p:nvPicPr>
        <p:blipFill>
          <a:blip r:embed="rId3"/>
          <a:stretch>
            <a:fillRect/>
          </a:stretch>
        </p:blipFill>
        <p:spPr>
          <a:xfrm>
            <a:off x="10248674" y="1402931"/>
            <a:ext cx="1264104" cy="4470331"/>
          </a:xfrm>
          <a:prstGeom prst="rect">
            <a:avLst/>
          </a:prstGeom>
        </p:spPr>
      </p:pic>
    </p:spTree>
    <p:custDataLst>
      <p:tags r:id="rId1"/>
    </p:custDataLst>
    <p:extLst>
      <p:ext uri="{BB962C8B-B14F-4D97-AF65-F5344CB8AC3E}">
        <p14:creationId xmlns:p14="http://schemas.microsoft.com/office/powerpoint/2010/main" val="3007944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WE HAVE A NEW WEBSITE DESIGN</a:t>
            </a:r>
            <a:br>
              <a:rPr lang="en-US" dirty="0" smtClean="0">
                <a:latin typeface="Vollkorn" panose="00000500000000000000" pitchFamily="2" charset="0"/>
                <a:ea typeface="Vollkorn" panose="00000500000000000000" pitchFamily="2" charset="0"/>
              </a:rPr>
            </a:br>
            <a:r>
              <a:rPr lang="en-US" dirty="0" smtClean="0">
                <a:latin typeface="Vollkorn" panose="00000500000000000000" pitchFamily="2" charset="0"/>
                <a:ea typeface="Vollkorn" panose="00000500000000000000" pitchFamily="2" charset="0"/>
              </a:rPr>
              <a:t>(Still a work in progress)</a:t>
            </a:r>
            <a:endParaRPr lang="en-US" dirty="0">
              <a:latin typeface="Vollkorn" panose="00000500000000000000" pitchFamily="2" charset="0"/>
              <a:ea typeface="Vollkorn" panose="00000500000000000000" pitchFamily="2" charset="0"/>
            </a:endParaRPr>
          </a:p>
        </p:txBody>
      </p:sp>
      <p:pic>
        <p:nvPicPr>
          <p:cNvPr id="7" name="Content Placeholder 6"/>
          <p:cNvPicPr>
            <a:picLocks noGrp="1" noChangeAspect="1"/>
          </p:cNvPicPr>
          <p:nvPr>
            <p:ph idx="1"/>
          </p:nvPr>
        </p:nvPicPr>
        <p:blipFill>
          <a:blip r:embed="rId3"/>
          <a:stretch>
            <a:fillRect/>
          </a:stretch>
        </p:blipFill>
        <p:spPr>
          <a:xfrm>
            <a:off x="3502983" y="1724025"/>
            <a:ext cx="5160635" cy="4149725"/>
          </a:xfrm>
          <a:prstGeom prst="rect">
            <a:avLst/>
          </a:prstGeom>
        </p:spPr>
      </p:pic>
      <p:sp>
        <p:nvSpPr>
          <p:cNvPr id="5" name="Slide Number Placeholder 4"/>
          <p:cNvSpPr>
            <a:spLocks noGrp="1"/>
          </p:cNvSpPr>
          <p:nvPr>
            <p:ph type="sldNum" sz="quarter" idx="12"/>
          </p:nvPr>
        </p:nvSpPr>
        <p:spPr/>
        <p:txBody>
          <a:bodyPr/>
          <a:lstStyle/>
          <a:p>
            <a:fld id="{16630861-4318-414B-8E21-CA5F03E7BD41}" type="slidenum">
              <a:rPr lang="en-US" smtClean="0"/>
              <a:t>6</a:t>
            </a:fld>
            <a:endParaRPr lang="en-US" dirty="0"/>
          </a:p>
        </p:txBody>
      </p:sp>
    </p:spTree>
    <p:custDataLst>
      <p:tags r:id="rId1"/>
    </p:custDataLst>
    <p:extLst>
      <p:ext uri="{BB962C8B-B14F-4D97-AF65-F5344CB8AC3E}">
        <p14:creationId xmlns:p14="http://schemas.microsoft.com/office/powerpoint/2010/main" val="37105155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UNIVERSITY OF CINCINNATI DISTANCE LEARNING COHORT</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r>
              <a:rPr lang="en-US" dirty="0" smtClean="0"/>
              <a:t>Online program sponsored through an agreement between the University of Cincinnati and the West Virginia Department of Education </a:t>
            </a:r>
          </a:p>
          <a:p>
            <a:r>
              <a:rPr lang="en-US" dirty="0" smtClean="0"/>
              <a:t>Supplemental Funding Grant to support tuition</a:t>
            </a:r>
          </a:p>
          <a:p>
            <a:r>
              <a:rPr lang="en-US" dirty="0" smtClean="0"/>
              <a:t>Currently have 13 students across the state</a:t>
            </a:r>
          </a:p>
          <a:p>
            <a:r>
              <a:rPr lang="en-US" dirty="0" smtClean="0"/>
              <a:t>Cohort lasts from 2016-19 school years (3-year program)</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60</a:t>
            </a:fld>
            <a:endParaRPr lang="en-US" dirty="0"/>
          </a:p>
        </p:txBody>
      </p:sp>
    </p:spTree>
    <p:custDataLst>
      <p:tags r:id="rId1"/>
    </p:custDataLst>
    <p:extLst>
      <p:ext uri="{BB962C8B-B14F-4D97-AF65-F5344CB8AC3E}">
        <p14:creationId xmlns:p14="http://schemas.microsoft.com/office/powerpoint/2010/main" val="7231091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NEW SPEECH THERAPIST BOOT CAMP</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normAutofit fontScale="92500" lnSpcReduction="10000"/>
          </a:bodyPr>
          <a:lstStyle/>
          <a:p>
            <a:r>
              <a:rPr lang="en-US" dirty="0" smtClean="0"/>
              <a:t>Fall and spring meetings</a:t>
            </a:r>
          </a:p>
          <a:p>
            <a:r>
              <a:rPr lang="en-US" dirty="0" smtClean="0"/>
              <a:t>Materials and resources provided </a:t>
            </a:r>
          </a:p>
          <a:p>
            <a:r>
              <a:rPr lang="en-US" dirty="0" smtClean="0"/>
              <a:t>Open to all speech-language pathologists and speech-language pathology assistants who were hired in the 2016-17 or the 2017-18 school years</a:t>
            </a:r>
          </a:p>
          <a:p>
            <a:r>
              <a:rPr lang="en-US" dirty="0" smtClean="0"/>
              <a:t>Next fall the meeting will be for two days with a one-day follow-up in the spring – open to anyone hired in the 2017-18 or 2018-19 school years</a:t>
            </a:r>
          </a:p>
          <a:p>
            <a:r>
              <a:rPr lang="en-US" dirty="0" smtClean="0"/>
              <a:t>During our spring meeting on March 9</a:t>
            </a:r>
            <a:r>
              <a:rPr lang="en-US" baseline="30000" dirty="0" smtClean="0"/>
              <a:t>th</a:t>
            </a:r>
            <a:r>
              <a:rPr lang="en-US" dirty="0" smtClean="0"/>
              <a:t>, we are also inviting graduate students from Marshall, WVU and the University of Cincinnati to our make-and-take session – thanks for the idea Rhea Dyer! </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61</a:t>
            </a:fld>
            <a:endParaRPr lang="en-US" dirty="0"/>
          </a:p>
        </p:txBody>
      </p:sp>
    </p:spTree>
    <p:custDataLst>
      <p:tags r:id="rId1"/>
    </p:custDataLst>
    <p:extLst>
      <p:ext uri="{BB962C8B-B14F-4D97-AF65-F5344CB8AC3E}">
        <p14:creationId xmlns:p14="http://schemas.microsoft.com/office/powerpoint/2010/main" val="32193762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LEAD SPEECH-LANGUAGE PATHOLOGIST MEETINGS </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r>
              <a:rPr lang="en-US" dirty="0" smtClean="0"/>
              <a:t>Fall and spring meeting </a:t>
            </a:r>
          </a:p>
          <a:p>
            <a:r>
              <a:rPr lang="en-US" dirty="0" smtClean="0"/>
              <a:t>Share information to disseminate to counties</a:t>
            </a:r>
          </a:p>
          <a:p>
            <a:r>
              <a:rPr lang="en-US" dirty="0" smtClean="0"/>
              <a:t>Provide resources, information and support </a:t>
            </a:r>
          </a:p>
          <a:p>
            <a:r>
              <a:rPr lang="en-US" dirty="0" smtClean="0"/>
              <a:t>Will be two-day meeting in the fall</a:t>
            </a:r>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62</a:t>
            </a:fld>
            <a:endParaRPr lang="en-US" dirty="0"/>
          </a:p>
        </p:txBody>
      </p:sp>
    </p:spTree>
    <p:custDataLst>
      <p:tags r:id="rId1"/>
    </p:custDataLst>
    <p:extLst>
      <p:ext uri="{BB962C8B-B14F-4D97-AF65-F5344CB8AC3E}">
        <p14:creationId xmlns:p14="http://schemas.microsoft.com/office/powerpoint/2010/main" val="17951978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BEFORE WE GET STARTED</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Listen with an open mind</a:t>
            </a:r>
          </a:p>
          <a:p>
            <a:pPr>
              <a:buFont typeface="Arial" panose="020B0604020202020204" pitchFamily="34" charset="0"/>
              <a:buChar char="•"/>
            </a:pPr>
            <a:r>
              <a:rPr lang="en-US" dirty="0" smtClean="0"/>
              <a:t>Listen with fresh ears</a:t>
            </a:r>
          </a:p>
          <a:p>
            <a:pPr>
              <a:buFont typeface="Arial" panose="020B0604020202020204" pitchFamily="34" charset="0"/>
              <a:buChar char="•"/>
            </a:pPr>
            <a:r>
              <a:rPr lang="en-US" dirty="0" smtClean="0"/>
              <a:t>Be flexible</a:t>
            </a:r>
          </a:p>
          <a:p>
            <a:pPr>
              <a:buFont typeface="Arial" panose="020B0604020202020204" pitchFamily="34" charset="0"/>
              <a:buChar char="•"/>
            </a:pPr>
            <a:r>
              <a:rPr lang="en-US" dirty="0" smtClean="0"/>
              <a:t>Realize that we need to move toward what the rest of the states have been doing for at least 5-7 years</a:t>
            </a:r>
          </a:p>
          <a:p>
            <a:pPr>
              <a:buFont typeface="Arial" panose="020B0604020202020204" pitchFamily="34" charset="0"/>
              <a:buChar char="•"/>
            </a:pPr>
            <a:r>
              <a:rPr lang="en-US" dirty="0" smtClean="0"/>
              <a:t>Think outside the box</a:t>
            </a:r>
          </a:p>
          <a:p>
            <a:pPr>
              <a:buFont typeface="Arial" panose="020B0604020202020204" pitchFamily="34" charset="0"/>
              <a:buChar char="•"/>
            </a:pPr>
            <a:r>
              <a:rPr lang="en-US" dirty="0" smtClean="0"/>
              <a:t>Realize that your skill set can make an important difference </a:t>
            </a:r>
          </a:p>
          <a:p>
            <a:pPr>
              <a:buFont typeface="Arial" panose="020B0604020202020204" pitchFamily="34" charset="0"/>
              <a:buChar char="•"/>
            </a:pPr>
            <a:r>
              <a:rPr lang="en-US" dirty="0" smtClean="0"/>
              <a:t>Challenge yourself to think outside of the box as far as your job currently </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63</a:t>
            </a:fld>
            <a:endParaRPr lang="en-US" dirty="0"/>
          </a:p>
        </p:txBody>
      </p:sp>
    </p:spTree>
    <p:custDataLst>
      <p:tags r:id="rId1"/>
    </p:custDataLst>
    <p:extLst>
      <p:ext uri="{BB962C8B-B14F-4D97-AF65-F5344CB8AC3E}">
        <p14:creationId xmlns:p14="http://schemas.microsoft.com/office/powerpoint/2010/main" val="4460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EDUCATIONALLY RELEVANT THERAPY</a:t>
            </a:r>
            <a:endParaRPr lang="en-US" dirty="0"/>
          </a:p>
        </p:txBody>
      </p:sp>
      <p:sp>
        <p:nvSpPr>
          <p:cNvPr id="3" name="Content Placeholder 2"/>
          <p:cNvSpPr>
            <a:spLocks noGrp="1"/>
          </p:cNvSpPr>
          <p:nvPr>
            <p:ph idx="1"/>
          </p:nvPr>
        </p:nvSpPr>
        <p:spPr/>
        <p:txBody>
          <a:bodyPr/>
          <a:lstStyle/>
          <a:p>
            <a:pPr marL="0" indent="0">
              <a:buNone/>
            </a:pPr>
            <a:r>
              <a:rPr lang="en-US" sz="2400" dirty="0">
                <a:latin typeface="Fira Sans"/>
                <a:ea typeface="Times New Roman" panose="02020603050405020304" pitchFamily="18" charset="0"/>
              </a:rPr>
              <a:t>IDEA requires that IEP goals are tied to progress within the general education curriculum; this requirement is directly tied to the SLP's need to provide assessment and intervention that directly relate to curriculum standards and functional outcomes</a:t>
            </a:r>
            <a:r>
              <a:rPr lang="en-US" sz="2400" dirty="0" smtClean="0">
                <a:latin typeface="Helvetica" panose="020B0604020202020204" pitchFamily="34" charset="0"/>
                <a:ea typeface="Times New Roman" panose="02020603050405020304" pitchFamily="18" charset="0"/>
              </a:rPr>
              <a:t>.</a:t>
            </a:r>
          </a:p>
          <a:p>
            <a:pPr marL="0" indent="0">
              <a:buNone/>
            </a:pPr>
            <a:endParaRPr lang="en-US" sz="2400"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64</a:t>
            </a:fld>
            <a:endParaRPr lang="en-US" dirty="0">
              <a:solidFill>
                <a:srgbClr val="FFFFFF"/>
              </a:solidFill>
            </a:endParaRPr>
          </a:p>
        </p:txBody>
      </p:sp>
    </p:spTree>
    <p:custDataLst>
      <p:tags r:id="rId1"/>
    </p:custDataLst>
    <p:extLst>
      <p:ext uri="{BB962C8B-B14F-4D97-AF65-F5344CB8AC3E}">
        <p14:creationId xmlns:p14="http://schemas.microsoft.com/office/powerpoint/2010/main" val="21621374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SPEECH AND LANGUAGE SERVICES IN THE SCHOOLS </a:t>
            </a:r>
            <a:endParaRPr lang="en-US" dirty="0"/>
          </a:p>
        </p:txBody>
      </p:sp>
      <p:sp>
        <p:nvSpPr>
          <p:cNvPr id="3" name="Content Placeholder 2"/>
          <p:cNvSpPr>
            <a:spLocks noGrp="1"/>
          </p:cNvSpPr>
          <p:nvPr>
            <p:ph idx="1"/>
          </p:nvPr>
        </p:nvSpPr>
        <p:spPr/>
        <p:txBody>
          <a:bodyPr/>
          <a:lstStyle/>
          <a:p>
            <a:pPr marL="0" indent="0">
              <a:buNone/>
            </a:pPr>
            <a:r>
              <a:rPr lang="en-US" sz="2800" dirty="0" smtClean="0"/>
              <a:t>According to IDEA, a speech/language impairment is a “communication disorder, such as stuttering, impaired articulation, a language impairment, or a voice impairment, that adversely affects a child’s educational performance.”  (34 CFR §300.8a 11).  </a:t>
            </a:r>
          </a:p>
          <a:p>
            <a:pPr marL="0" indent="0">
              <a:buNone/>
            </a:pPr>
            <a:endParaRPr lang="en-US" sz="2800" dirty="0"/>
          </a:p>
          <a:p>
            <a:pPr marL="0" indent="0">
              <a:buNone/>
            </a:pPr>
            <a:r>
              <a:rPr lang="en-US" sz="2800" dirty="0"/>
              <a:t>Speech and language services in the schools are provided to students with disabilities through “special education or related services” under IDEA. </a:t>
            </a:r>
          </a:p>
          <a:p>
            <a:pPr marL="0" indent="0">
              <a:buNone/>
            </a:pPr>
            <a:endParaRPr lang="en-US" sz="2800"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65</a:t>
            </a:fld>
            <a:endParaRPr lang="en-US" dirty="0">
              <a:solidFill>
                <a:srgbClr val="FFFFFF"/>
              </a:solidFill>
            </a:endParaRPr>
          </a:p>
        </p:txBody>
      </p:sp>
    </p:spTree>
    <p:custDataLst>
      <p:tags r:id="rId1"/>
    </p:custDataLst>
    <p:extLst>
      <p:ext uri="{BB962C8B-B14F-4D97-AF65-F5344CB8AC3E}">
        <p14:creationId xmlns:p14="http://schemas.microsoft.com/office/powerpoint/2010/main" val="2250076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EDUCATIONAL MODEL vs. MEDICAL MODEL </a:t>
            </a:r>
            <a:endParaRPr lang="en-US" dirty="0"/>
          </a:p>
        </p:txBody>
      </p:sp>
      <p:sp>
        <p:nvSpPr>
          <p:cNvPr id="3" name="Content Placeholder 2"/>
          <p:cNvSpPr>
            <a:spLocks noGrp="1"/>
          </p:cNvSpPr>
          <p:nvPr>
            <p:ph sz="half" idx="1"/>
          </p:nvPr>
        </p:nvSpPr>
        <p:spPr/>
        <p:txBody>
          <a:bodyPr>
            <a:normAutofit lnSpcReduction="10000"/>
          </a:bodyPr>
          <a:lstStyle/>
          <a:p>
            <a:pPr marL="0" indent="0" algn="ctr">
              <a:buNone/>
            </a:pPr>
            <a:r>
              <a:rPr lang="en-US" dirty="0" smtClean="0"/>
              <a:t>Educational</a:t>
            </a:r>
          </a:p>
          <a:p>
            <a:r>
              <a:rPr lang="en-US" dirty="0" smtClean="0"/>
              <a:t>Focuses on skills impacting educational performance in all subject areas</a:t>
            </a:r>
          </a:p>
          <a:p>
            <a:r>
              <a:rPr lang="en-US" dirty="0" smtClean="0"/>
              <a:t>The child’s IEP focuses only on outcomes that enable him or her  to benefit from their educational program </a:t>
            </a:r>
          </a:p>
          <a:p>
            <a:r>
              <a:rPr lang="en-US" dirty="0" smtClean="0"/>
              <a:t>Can be provided using a variety of service delivery options</a:t>
            </a:r>
          </a:p>
          <a:p>
            <a:r>
              <a:rPr lang="en-US" dirty="0" smtClean="0"/>
              <a:t>Agreed upon by a team including classroom teacher, parent, other service providers (IEP Team)</a:t>
            </a:r>
          </a:p>
          <a:p>
            <a:pPr marL="0" indent="0">
              <a:buNone/>
            </a:pPr>
            <a:r>
              <a:rPr lang="en-US" dirty="0" smtClean="0"/>
              <a:t> </a:t>
            </a:r>
          </a:p>
          <a:p>
            <a:pPr marL="0" indent="0">
              <a:buNone/>
            </a:pPr>
            <a:endParaRPr lang="en-US" dirty="0"/>
          </a:p>
        </p:txBody>
      </p:sp>
      <p:sp>
        <p:nvSpPr>
          <p:cNvPr id="5" name="Content Placeholder 4"/>
          <p:cNvSpPr>
            <a:spLocks noGrp="1"/>
          </p:cNvSpPr>
          <p:nvPr>
            <p:ph sz="half" idx="2"/>
          </p:nvPr>
        </p:nvSpPr>
        <p:spPr/>
        <p:txBody>
          <a:bodyPr>
            <a:normAutofit lnSpcReduction="10000"/>
          </a:bodyPr>
          <a:lstStyle/>
          <a:p>
            <a:pPr marL="0" indent="0" algn="ctr">
              <a:buNone/>
            </a:pPr>
            <a:r>
              <a:rPr lang="en-US" dirty="0" smtClean="0"/>
              <a:t>Clinical </a:t>
            </a:r>
          </a:p>
          <a:p>
            <a:r>
              <a:rPr lang="en-US" dirty="0" smtClean="0"/>
              <a:t>Focuses on the impairment, regardless of the severity</a:t>
            </a:r>
          </a:p>
          <a:p>
            <a:r>
              <a:rPr lang="en-US" dirty="0" smtClean="0"/>
              <a:t>Goals focus on correcting the impairment</a:t>
            </a:r>
          </a:p>
          <a:p>
            <a:r>
              <a:rPr lang="en-US" dirty="0" smtClean="0"/>
              <a:t>Performed in a one-to-one setting</a:t>
            </a:r>
          </a:p>
          <a:p>
            <a:r>
              <a:rPr lang="en-US" dirty="0" smtClean="0"/>
              <a:t>Recommended by the clinician and possibly a physician</a:t>
            </a:r>
          </a:p>
          <a:p>
            <a:r>
              <a:rPr lang="en-US" dirty="0" smtClean="0"/>
              <a:t>Agreed upon by clinician and the family</a:t>
            </a:r>
          </a:p>
          <a:p>
            <a:pPr marL="0"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66</a:t>
            </a:fld>
            <a:endParaRPr lang="en-US" dirty="0">
              <a:solidFill>
                <a:srgbClr val="FFFFFF"/>
              </a:solidFill>
            </a:endParaRPr>
          </a:p>
        </p:txBody>
      </p:sp>
    </p:spTree>
    <p:custDataLst>
      <p:tags r:id="rId1"/>
    </p:custDataLst>
    <p:extLst>
      <p:ext uri="{BB962C8B-B14F-4D97-AF65-F5344CB8AC3E}">
        <p14:creationId xmlns:p14="http://schemas.microsoft.com/office/powerpoint/2010/main" val="20145250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DOES ASHA SAY?</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“It is critically important that speech-language pathologists understand the difference between educational identification of a speech-language impairment under the Individuals with Disabilities Act (IDEA) and the procedures used for a clinical determination of a speech or language impairment.”  </a:t>
            </a:r>
          </a:p>
          <a:p>
            <a:pPr marL="0" indent="0">
              <a:buNone/>
            </a:pPr>
            <a:endParaRPr lang="en-US" sz="2800" dirty="0"/>
          </a:p>
          <a:p>
            <a:pPr marL="0" indent="0">
              <a:buNone/>
            </a:pPr>
            <a:endParaRPr lang="en-US" sz="2800" dirty="0" smtClean="0"/>
          </a:p>
          <a:p>
            <a:pPr marL="0" indent="0">
              <a:buNone/>
            </a:pPr>
            <a:r>
              <a:rPr lang="en-US" sz="2800" dirty="0" smtClean="0"/>
              <a:t>(Evaluation and Eligibility for Speech-Language Services in the Schools, Marie Ireland and Barbara Conrad, SIG 16, Vol. 1(Part 4) 2016.</a:t>
            </a:r>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67</a:t>
            </a:fld>
            <a:endParaRPr lang="en-US" dirty="0">
              <a:solidFill>
                <a:srgbClr val="FFFFFF"/>
              </a:solidFill>
            </a:endParaRPr>
          </a:p>
        </p:txBody>
      </p:sp>
    </p:spTree>
    <p:custDataLst>
      <p:tags r:id="rId1"/>
    </p:custDataLst>
    <p:extLst>
      <p:ext uri="{BB962C8B-B14F-4D97-AF65-F5344CB8AC3E}">
        <p14:creationId xmlns:p14="http://schemas.microsoft.com/office/powerpoint/2010/main" val="17072626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ROLES AND RESPONSIBILITIES OF SPEECH-LANGUAGE PATHOLOGISTS IN THE SCHOOLS (2010) - ASHA</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ASHA’S policy document highlights assuring compliance with IDEA and state education agency regulations in addition to local policies and procedures as a key responsibility of school-based speech-language pathologists. </a:t>
            </a:r>
          </a:p>
          <a:p>
            <a:pPr marL="0" indent="0">
              <a:buNone/>
            </a:pPr>
            <a:endParaRPr lang="en-US" sz="2400" dirty="0"/>
          </a:p>
          <a:p>
            <a:pPr marL="0" indent="0">
              <a:buNone/>
            </a:pPr>
            <a:r>
              <a:rPr lang="en-US" sz="2400" dirty="0" smtClean="0"/>
              <a:t>ASHA provides best practice information and research, but is not legally binding like the federal and state laws.</a:t>
            </a:r>
            <a:endParaRPr lang="en-US" sz="2400" dirty="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68</a:t>
            </a:fld>
            <a:endParaRPr lang="en-US" dirty="0">
              <a:solidFill>
                <a:srgbClr val="FFFFFF"/>
              </a:solidFill>
            </a:endParaRPr>
          </a:p>
        </p:txBody>
      </p:sp>
    </p:spTree>
    <p:custDataLst>
      <p:tags r:id="rId1"/>
    </p:custDataLst>
    <p:extLst>
      <p:ext uri="{BB962C8B-B14F-4D97-AF65-F5344CB8AC3E}">
        <p14:creationId xmlns:p14="http://schemas.microsoft.com/office/powerpoint/2010/main" val="19832228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CONSISTENT ATTENTION TO IDEA</a:t>
            </a:r>
            <a:endParaRPr lang="en-US" dirty="0"/>
          </a:p>
        </p:txBody>
      </p:sp>
      <p:sp>
        <p:nvSpPr>
          <p:cNvPr id="3" name="Content Placeholder 2"/>
          <p:cNvSpPr>
            <a:spLocks noGrp="1"/>
          </p:cNvSpPr>
          <p:nvPr>
            <p:ph idx="1"/>
          </p:nvPr>
        </p:nvSpPr>
        <p:spPr/>
        <p:txBody>
          <a:bodyPr/>
          <a:lstStyle/>
          <a:p>
            <a:pPr marL="0" indent="0">
              <a:buNone/>
            </a:pPr>
            <a:r>
              <a:rPr lang="en-US" dirty="0" smtClean="0"/>
              <a:t>Can reduce</a:t>
            </a:r>
          </a:p>
          <a:p>
            <a:pPr>
              <a:buFont typeface="Arial" panose="020B0604020202020204" pitchFamily="34" charset="0"/>
              <a:buChar char="•"/>
            </a:pPr>
            <a:r>
              <a:rPr lang="en-US" dirty="0" smtClean="0"/>
              <a:t>Decisions of “eligible” in one county or school and not another </a:t>
            </a:r>
          </a:p>
          <a:p>
            <a:pPr>
              <a:buFont typeface="Arial" panose="020B0604020202020204" pitchFamily="34" charset="0"/>
              <a:buChar char="•"/>
            </a:pPr>
            <a:r>
              <a:rPr lang="en-US" dirty="0" smtClean="0"/>
              <a:t>Students missing general education time when they do not meet IDEA requirements</a:t>
            </a:r>
          </a:p>
          <a:p>
            <a:pPr>
              <a:buFont typeface="Arial" panose="020B0604020202020204" pitchFamily="34" charset="0"/>
              <a:buChar char="•"/>
            </a:pPr>
            <a:r>
              <a:rPr lang="en-US" dirty="0" smtClean="0"/>
              <a:t>Violation of student’s civil rights due to over-identification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69</a:t>
            </a:fld>
            <a:endParaRPr lang="en-US" dirty="0">
              <a:solidFill>
                <a:srgbClr val="FFFFFF"/>
              </a:solidFill>
            </a:endParaRPr>
          </a:p>
        </p:txBody>
      </p:sp>
    </p:spTree>
    <p:custDataLst>
      <p:tags r:id="rId1"/>
    </p:custDataLst>
    <p:extLst>
      <p:ext uri="{BB962C8B-B14F-4D97-AF65-F5344CB8AC3E}">
        <p14:creationId xmlns:p14="http://schemas.microsoft.com/office/powerpoint/2010/main" val="1756606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OFFICE OF SPECIAL EDUCATION </a:t>
            </a:r>
            <a:endParaRPr lang="en-US" dirty="0">
              <a:latin typeface="Vollkorn" panose="00000500000000000000" pitchFamily="2" charset="0"/>
              <a:ea typeface="Vollkorn" panose="00000500000000000000" pitchFamily="2" charset="0"/>
            </a:endParaRPr>
          </a:p>
        </p:txBody>
      </p:sp>
      <p:pic>
        <p:nvPicPr>
          <p:cNvPr id="5" name="Content Placeholder 4"/>
          <p:cNvPicPr>
            <a:picLocks noGrp="1" noChangeAspect="1"/>
          </p:cNvPicPr>
          <p:nvPr>
            <p:ph idx="1"/>
          </p:nvPr>
        </p:nvPicPr>
        <p:blipFill>
          <a:blip r:embed="rId3"/>
          <a:stretch>
            <a:fillRect/>
          </a:stretch>
        </p:blipFill>
        <p:spPr>
          <a:xfrm>
            <a:off x="816395" y="1361025"/>
            <a:ext cx="10549009" cy="4017310"/>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7</a:t>
            </a:fld>
            <a:endParaRPr lang="en-US" dirty="0"/>
          </a:p>
        </p:txBody>
      </p:sp>
    </p:spTree>
    <p:custDataLst>
      <p:tags r:id="rId1"/>
    </p:custDataLst>
    <p:extLst>
      <p:ext uri="{BB962C8B-B14F-4D97-AF65-F5344CB8AC3E}">
        <p14:creationId xmlns:p14="http://schemas.microsoft.com/office/powerpoint/2010/main" val="10189097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SERVICES IN THE SCHOOLS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Different from clinical determination</a:t>
            </a:r>
          </a:p>
          <a:p>
            <a:pPr marL="0" indent="0">
              <a:buNone/>
            </a:pPr>
            <a:endParaRPr lang="en-US" dirty="0" smtClean="0"/>
          </a:p>
          <a:p>
            <a:pPr marL="0" indent="0">
              <a:buNone/>
            </a:pPr>
            <a:r>
              <a:rPr lang="en-US" dirty="0" smtClean="0"/>
              <a:t>Must follow</a:t>
            </a:r>
          </a:p>
          <a:p>
            <a:pPr>
              <a:buFont typeface="Arial" panose="020B0604020202020204" pitchFamily="34" charset="0"/>
              <a:buChar char="•"/>
            </a:pPr>
            <a:r>
              <a:rPr lang="en-US" dirty="0" smtClean="0"/>
              <a:t>IDEA</a:t>
            </a:r>
            <a:endParaRPr lang="en-US" dirty="0"/>
          </a:p>
          <a:p>
            <a:pPr>
              <a:buFont typeface="Arial" panose="020B0604020202020204" pitchFamily="34" charset="0"/>
              <a:buChar char="•"/>
            </a:pPr>
            <a:r>
              <a:rPr lang="en-US" dirty="0" smtClean="0"/>
              <a:t>State Regulations (Policy 2419)</a:t>
            </a:r>
          </a:p>
          <a:p>
            <a:pPr>
              <a:buFont typeface="Arial" panose="020B0604020202020204" pitchFamily="34" charset="0"/>
              <a:buChar char="•"/>
            </a:pPr>
            <a:r>
              <a:rPr lang="en-US" dirty="0" smtClean="0"/>
              <a:t>Local requirements (County requirements)</a:t>
            </a:r>
          </a:p>
          <a:p>
            <a:pPr>
              <a:buFont typeface="Arial" panose="020B0604020202020204" pitchFamily="34" charset="0"/>
              <a:buChar char="•"/>
            </a:pPr>
            <a:endParaRPr lang="en-US" dirty="0"/>
          </a:p>
          <a:p>
            <a:pPr marL="342900" lvl="1" indent="0">
              <a:buNone/>
            </a:pPr>
            <a:endParaRPr lang="en-US" dirty="0" smtClean="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70</a:t>
            </a:fld>
            <a:endParaRPr lang="en-US" dirty="0">
              <a:solidFill>
                <a:srgbClr val="FFFFFF"/>
              </a:solidFill>
            </a:endParaRPr>
          </a:p>
        </p:txBody>
      </p:sp>
    </p:spTree>
    <p:custDataLst>
      <p:tags r:id="rId1"/>
    </p:custDataLst>
    <p:extLst>
      <p:ext uri="{BB962C8B-B14F-4D97-AF65-F5344CB8AC3E}">
        <p14:creationId xmlns:p14="http://schemas.microsoft.com/office/powerpoint/2010/main" val="9580388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076B0-28E8-46EA-9CEB-7F556373F7EB}"/>
              </a:ext>
            </a:extLst>
          </p:cNvPr>
          <p:cNvSpPr>
            <a:spLocks noGrp="1"/>
          </p:cNvSpPr>
          <p:nvPr>
            <p:ph type="title"/>
          </p:nvPr>
        </p:nvSpPr>
        <p:spPr/>
        <p:txBody>
          <a:bodyPr>
            <a:normAutofit/>
          </a:bodyPr>
          <a:lstStyle/>
          <a:p>
            <a:pPr algn="ctr"/>
            <a:r>
              <a:rPr lang="en-US" sz="3600" dirty="0"/>
              <a:t>COLLABORATIVE CURRICULUM-BASED SERVICE DELIVERY</a:t>
            </a:r>
          </a:p>
        </p:txBody>
      </p:sp>
      <p:sp>
        <p:nvSpPr>
          <p:cNvPr id="3" name="Content Placeholder 2">
            <a:extLst>
              <a:ext uri="{FF2B5EF4-FFF2-40B4-BE49-F238E27FC236}">
                <a16:creationId xmlns:a16="http://schemas.microsoft.com/office/drawing/2014/main" id="{033C48EF-E6C2-4B82-BDC2-EAAE7A979DF0}"/>
              </a:ext>
            </a:extLst>
          </p:cNvPr>
          <p:cNvSpPr>
            <a:spLocks noGrp="1"/>
          </p:cNvSpPr>
          <p:nvPr>
            <p:ph idx="1"/>
          </p:nvPr>
        </p:nvSpPr>
        <p:spPr/>
        <p:txBody>
          <a:bodyPr>
            <a:normAutofit fontScale="92500" lnSpcReduction="10000"/>
          </a:bodyPr>
          <a:lstStyle/>
          <a:p>
            <a:pPr marL="0" indent="0">
              <a:buNone/>
            </a:pPr>
            <a:r>
              <a:rPr lang="en-US" sz="3000" dirty="0">
                <a:solidFill>
                  <a:srgbClr val="004071"/>
                </a:solidFill>
              </a:rPr>
              <a:t>Looking at service delivery differently</a:t>
            </a:r>
          </a:p>
          <a:p>
            <a:pPr marL="0" indent="0">
              <a:buNone/>
            </a:pPr>
            <a:endParaRPr lang="en-US" sz="3000" dirty="0">
              <a:solidFill>
                <a:srgbClr val="004071"/>
              </a:solidFill>
            </a:endParaRPr>
          </a:p>
          <a:p>
            <a:pPr marL="0" indent="0">
              <a:buNone/>
            </a:pPr>
            <a:r>
              <a:rPr lang="en-US" sz="3000" dirty="0">
                <a:solidFill>
                  <a:srgbClr val="004071"/>
                </a:solidFill>
              </a:rPr>
              <a:t>Curriculum-based assessment and intervention</a:t>
            </a:r>
          </a:p>
          <a:p>
            <a:pPr marL="0" indent="0">
              <a:buNone/>
            </a:pPr>
            <a:endParaRPr lang="en-US" sz="3000" dirty="0">
              <a:solidFill>
                <a:srgbClr val="004071"/>
              </a:solidFill>
            </a:endParaRPr>
          </a:p>
          <a:p>
            <a:pPr marL="0" indent="0">
              <a:buNone/>
            </a:pPr>
            <a:r>
              <a:rPr lang="en-US" sz="3000" dirty="0">
                <a:solidFill>
                  <a:srgbClr val="004071"/>
                </a:solidFill>
              </a:rPr>
              <a:t>Collaboration</a:t>
            </a:r>
          </a:p>
          <a:p>
            <a:pPr marL="0" indent="0">
              <a:buNone/>
            </a:pPr>
            <a:endParaRPr lang="en-US" sz="3000" dirty="0">
              <a:solidFill>
                <a:srgbClr val="004071"/>
              </a:solidFill>
            </a:endParaRPr>
          </a:p>
          <a:p>
            <a:pPr marL="0" indent="0">
              <a:buNone/>
            </a:pPr>
            <a:r>
              <a:rPr lang="en-US" sz="3000" dirty="0">
                <a:solidFill>
                  <a:srgbClr val="004071"/>
                </a:solidFill>
              </a:rPr>
              <a:t>Advocacy for the role of the SLP</a:t>
            </a:r>
          </a:p>
          <a:p>
            <a:pPr marL="0" indent="0">
              <a:buNone/>
            </a:pPr>
            <a:endParaRPr lang="en-US" sz="3000" dirty="0"/>
          </a:p>
          <a:p>
            <a:pPr marL="0" indent="0">
              <a:buNone/>
            </a:pPr>
            <a:r>
              <a:rPr lang="en-US" sz="3000" dirty="0">
                <a:solidFill>
                  <a:srgbClr val="004071"/>
                </a:solidFill>
              </a:rPr>
              <a:t>Evidence-Based Practice</a:t>
            </a:r>
            <a:r>
              <a:rPr lang="en-US" sz="3000" dirty="0"/>
              <a:t>			</a:t>
            </a:r>
            <a:r>
              <a:rPr lang="en-US" sz="1700" dirty="0"/>
              <a:t>                                         (ASHA)</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2A2343B-32B9-4883-9A5C-6BB2DC0474F6}"/>
              </a:ext>
            </a:extLst>
          </p:cNvPr>
          <p:cNvSpPr>
            <a:spLocks noGrp="1"/>
          </p:cNvSpPr>
          <p:nvPr>
            <p:ph type="sldNum" sz="quarter" idx="12"/>
          </p:nvPr>
        </p:nvSpPr>
        <p:spPr/>
        <p:txBody>
          <a:bodyPr/>
          <a:lstStyle/>
          <a:p>
            <a:fld id="{16630861-4318-414B-8E21-CA5F03E7BD41}" type="slidenum">
              <a:rPr lang="en-US">
                <a:solidFill>
                  <a:srgbClr val="FFFFFF"/>
                </a:solidFill>
              </a:rPr>
              <a:pPr/>
              <a:t>71</a:t>
            </a:fld>
            <a:endParaRPr lang="en-US" dirty="0">
              <a:solidFill>
                <a:srgbClr val="FFFFFF"/>
              </a:solidFill>
            </a:endParaRPr>
          </a:p>
        </p:txBody>
      </p:sp>
    </p:spTree>
    <p:custDataLst>
      <p:tags r:id="rId1"/>
    </p:custDataLst>
    <p:extLst>
      <p:ext uri="{BB962C8B-B14F-4D97-AF65-F5344CB8AC3E}">
        <p14:creationId xmlns:p14="http://schemas.microsoft.com/office/powerpoint/2010/main" val="16233723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Vollkorn" panose="00000500000000000000" pitchFamily="2" charset="0"/>
                <a:ea typeface="Vollkorn" panose="00000500000000000000" pitchFamily="2" charset="0"/>
              </a:rPr>
              <a:t>PARADIGM SHIFT</a:t>
            </a:r>
            <a:endParaRPr lang="en-US" sz="4400" dirty="0">
              <a:latin typeface="Vollkorn" panose="00000500000000000000" pitchFamily="2" charset="0"/>
              <a:ea typeface="Vollkorn" panose="00000500000000000000" pitchFamily="2" charset="0"/>
            </a:endParaRPr>
          </a:p>
        </p:txBody>
      </p:sp>
      <p:sp>
        <p:nvSpPr>
          <p:cNvPr id="4" name="Content Placeholder 3"/>
          <p:cNvSpPr>
            <a:spLocks noGrp="1"/>
          </p:cNvSpPr>
          <p:nvPr>
            <p:ph sz="half" idx="1"/>
          </p:nvPr>
        </p:nvSpPr>
        <p:spPr>
          <a:xfrm>
            <a:off x="1981200" y="1353733"/>
            <a:ext cx="3581400" cy="4162165"/>
          </a:xfrm>
          <a:ln>
            <a:solidFill>
              <a:schemeClr val="tx2">
                <a:lumMod val="60000"/>
                <a:lumOff val="40000"/>
              </a:schemeClr>
            </a:solidFill>
          </a:ln>
        </p:spPr>
        <p:txBody>
          <a:bodyPr/>
          <a:lstStyle/>
          <a:p>
            <a:r>
              <a:rPr lang="en-US" dirty="0">
                <a:solidFill>
                  <a:schemeClr val="tx1"/>
                </a:solidFill>
                <a:latin typeface="Fira Sans"/>
              </a:rPr>
              <a:t>Speech Correctionist</a:t>
            </a:r>
          </a:p>
          <a:p>
            <a:r>
              <a:rPr lang="en-US" dirty="0">
                <a:solidFill>
                  <a:schemeClr val="tx1"/>
                </a:solidFill>
                <a:latin typeface="Fira Sans"/>
              </a:rPr>
              <a:t>Medical Model</a:t>
            </a:r>
          </a:p>
          <a:p>
            <a:r>
              <a:rPr lang="en-US" dirty="0">
                <a:solidFill>
                  <a:schemeClr val="tx1"/>
                </a:solidFill>
                <a:latin typeface="Fira Sans"/>
              </a:rPr>
              <a:t>Caseload</a:t>
            </a:r>
          </a:p>
          <a:p>
            <a:r>
              <a:rPr lang="en-US" dirty="0">
                <a:solidFill>
                  <a:schemeClr val="tx1"/>
                </a:solidFill>
                <a:latin typeface="Fira Sans"/>
              </a:rPr>
              <a:t>Standardized</a:t>
            </a:r>
          </a:p>
          <a:p>
            <a:r>
              <a:rPr lang="en-US" dirty="0">
                <a:solidFill>
                  <a:schemeClr val="tx1"/>
                </a:solidFill>
                <a:latin typeface="Fira Sans"/>
              </a:rPr>
              <a:t>Isolated Services</a:t>
            </a:r>
          </a:p>
          <a:p>
            <a:r>
              <a:rPr lang="en-US" dirty="0">
                <a:solidFill>
                  <a:schemeClr val="tx1"/>
                </a:solidFill>
                <a:latin typeface="Fira Sans"/>
              </a:rPr>
              <a:t>Pull-Out</a:t>
            </a:r>
          </a:p>
          <a:p>
            <a:r>
              <a:rPr lang="en-US" dirty="0">
                <a:solidFill>
                  <a:schemeClr val="tx1"/>
                </a:solidFill>
                <a:latin typeface="Fira Sans"/>
              </a:rPr>
              <a:t>Decontextualized</a:t>
            </a:r>
          </a:p>
          <a:p>
            <a:r>
              <a:rPr lang="en-US" dirty="0">
                <a:solidFill>
                  <a:schemeClr val="tx1"/>
                </a:solidFill>
                <a:latin typeface="Fira Sans"/>
              </a:rPr>
              <a:t>Discrete Skill</a:t>
            </a:r>
          </a:p>
        </p:txBody>
      </p:sp>
      <p:sp>
        <p:nvSpPr>
          <p:cNvPr id="5" name="Content Placeholder 4"/>
          <p:cNvSpPr>
            <a:spLocks noGrp="1"/>
          </p:cNvSpPr>
          <p:nvPr>
            <p:ph sz="half" idx="2"/>
          </p:nvPr>
        </p:nvSpPr>
        <p:spPr>
          <a:xfrm>
            <a:off x="6553200" y="1363807"/>
            <a:ext cx="3810000" cy="4152091"/>
          </a:xfrm>
          <a:ln>
            <a:solidFill>
              <a:schemeClr val="tx2">
                <a:lumMod val="60000"/>
                <a:lumOff val="40000"/>
              </a:schemeClr>
            </a:solidFill>
          </a:ln>
        </p:spPr>
        <p:txBody>
          <a:bodyPr/>
          <a:lstStyle/>
          <a:p>
            <a:r>
              <a:rPr lang="en-US" dirty="0">
                <a:solidFill>
                  <a:srgbClr val="004071"/>
                </a:solidFill>
                <a:latin typeface="Fira Sans"/>
              </a:rPr>
              <a:t>Professional Resource</a:t>
            </a:r>
          </a:p>
          <a:p>
            <a:r>
              <a:rPr lang="en-US" dirty="0">
                <a:solidFill>
                  <a:srgbClr val="004071"/>
                </a:solidFill>
                <a:latin typeface="Fira Sans"/>
              </a:rPr>
              <a:t>Educational Model</a:t>
            </a:r>
          </a:p>
          <a:p>
            <a:r>
              <a:rPr lang="en-US" dirty="0">
                <a:solidFill>
                  <a:srgbClr val="004071"/>
                </a:solidFill>
                <a:latin typeface="Fira Sans"/>
              </a:rPr>
              <a:t>Workload</a:t>
            </a:r>
          </a:p>
          <a:p>
            <a:r>
              <a:rPr lang="en-US" dirty="0">
                <a:solidFill>
                  <a:srgbClr val="004071"/>
                </a:solidFill>
                <a:latin typeface="Fira Sans"/>
              </a:rPr>
              <a:t>Performance-Based</a:t>
            </a:r>
          </a:p>
          <a:p>
            <a:r>
              <a:rPr lang="en-US" dirty="0">
                <a:solidFill>
                  <a:srgbClr val="004071"/>
                </a:solidFill>
                <a:latin typeface="Fira Sans"/>
              </a:rPr>
              <a:t>Collaboration</a:t>
            </a:r>
          </a:p>
          <a:p>
            <a:r>
              <a:rPr lang="en-US" dirty="0">
                <a:solidFill>
                  <a:srgbClr val="004071"/>
                </a:solidFill>
                <a:latin typeface="Fira Sans"/>
              </a:rPr>
              <a:t>Classroom Services</a:t>
            </a:r>
          </a:p>
          <a:p>
            <a:r>
              <a:rPr lang="en-US" dirty="0">
                <a:solidFill>
                  <a:srgbClr val="004071"/>
                </a:solidFill>
                <a:latin typeface="Fira Sans"/>
              </a:rPr>
              <a:t>Contextualized</a:t>
            </a:r>
          </a:p>
          <a:p>
            <a:r>
              <a:rPr lang="en-US" dirty="0">
                <a:solidFill>
                  <a:srgbClr val="004071"/>
                </a:solidFill>
                <a:latin typeface="Fira Sans"/>
              </a:rPr>
              <a:t>Broad Strategies</a:t>
            </a:r>
          </a:p>
        </p:txBody>
      </p:sp>
      <p:sp>
        <p:nvSpPr>
          <p:cNvPr id="7" name="Right Arrow 6"/>
          <p:cNvSpPr/>
          <p:nvPr/>
        </p:nvSpPr>
        <p:spPr>
          <a:xfrm>
            <a:off x="5615191" y="2435337"/>
            <a:ext cx="978408" cy="484632"/>
          </a:xfrm>
          <a:prstGeom prst="rightArrow">
            <a:avLst>
              <a:gd name="adj1" fmla="val 50000"/>
              <a:gd name="adj2" fmla="val 682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
        <p:nvSpPr>
          <p:cNvPr id="8" name="Right Arrow 7"/>
          <p:cNvSpPr/>
          <p:nvPr/>
        </p:nvSpPr>
        <p:spPr>
          <a:xfrm>
            <a:off x="5588896" y="3281630"/>
            <a:ext cx="94373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
        <p:nvSpPr>
          <p:cNvPr id="9" name="Right Arrow 8"/>
          <p:cNvSpPr/>
          <p:nvPr/>
        </p:nvSpPr>
        <p:spPr>
          <a:xfrm>
            <a:off x="5562600" y="14624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
        <p:nvSpPr>
          <p:cNvPr id="10" name="Right Arrow 9"/>
          <p:cNvSpPr/>
          <p:nvPr/>
        </p:nvSpPr>
        <p:spPr>
          <a:xfrm>
            <a:off x="5574792" y="41114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Tree>
    <p:custDataLst>
      <p:tags r:id="rId1"/>
    </p:custDataLst>
    <p:extLst>
      <p:ext uri="{BB962C8B-B14F-4D97-AF65-F5344CB8AC3E}">
        <p14:creationId xmlns:p14="http://schemas.microsoft.com/office/powerpoint/2010/main" val="2014320817"/>
      </p:ext>
    </p:extLst>
  </p:cSld>
  <p:clrMapOvr>
    <a:masterClrMapping/>
  </p:clrMapOvr>
  <mc:AlternateContent xmlns:mc="http://schemas.openxmlformats.org/markup-compatibility/2006" xmlns:p14="http://schemas.microsoft.com/office/powerpoint/2010/main">
    <mc:Choice Requires="p14">
      <p:transition spd="slow" p14:dur="2000" advTm="71745"/>
    </mc:Choice>
    <mc:Fallback xmlns="">
      <p:transition spd="slow" advTm="71745"/>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EA34-1D64-425E-83CE-B8A18FCEAA66}"/>
              </a:ext>
            </a:extLst>
          </p:cNvPr>
          <p:cNvSpPr>
            <a:spLocks noGrp="1"/>
          </p:cNvSpPr>
          <p:nvPr>
            <p:ph type="title"/>
          </p:nvPr>
        </p:nvSpPr>
        <p:spPr/>
        <p:txBody>
          <a:bodyPr>
            <a:normAutofit/>
          </a:bodyPr>
          <a:lstStyle/>
          <a:p>
            <a:pPr algn="ctr"/>
            <a:r>
              <a:rPr lang="en-US" sz="4000" dirty="0"/>
              <a:t>DETERMINATION OF THE ADVERSE IMPACT</a:t>
            </a:r>
          </a:p>
        </p:txBody>
      </p:sp>
      <p:sp>
        <p:nvSpPr>
          <p:cNvPr id="3" name="Content Placeholder 2">
            <a:extLst>
              <a:ext uri="{FF2B5EF4-FFF2-40B4-BE49-F238E27FC236}">
                <a16:creationId xmlns:a16="http://schemas.microsoft.com/office/drawing/2014/main" id="{738B5C0B-805B-4B2E-904F-905E8D34F111}"/>
              </a:ext>
            </a:extLst>
          </p:cNvPr>
          <p:cNvSpPr>
            <a:spLocks noGrp="1"/>
          </p:cNvSpPr>
          <p:nvPr>
            <p:ph idx="1"/>
          </p:nvPr>
        </p:nvSpPr>
        <p:spPr/>
        <p:txBody>
          <a:bodyPr>
            <a:normAutofit lnSpcReduction="10000"/>
          </a:bodyPr>
          <a:lstStyle/>
          <a:p>
            <a:pPr>
              <a:buFont typeface="Arial" panose="020B0604020202020204" pitchFamily="34" charset="0"/>
              <a:buChar char="•"/>
            </a:pPr>
            <a:r>
              <a:rPr lang="en-US" sz="3200" dirty="0"/>
              <a:t> Determine on a case-by-case basis</a:t>
            </a:r>
          </a:p>
          <a:p>
            <a:pPr marL="0" indent="0">
              <a:buNone/>
            </a:pPr>
            <a:endParaRPr lang="en-US" sz="3200" dirty="0"/>
          </a:p>
          <a:p>
            <a:pPr>
              <a:buFont typeface="Arial" panose="020B0604020202020204" pitchFamily="34" charset="0"/>
              <a:buChar char="•"/>
            </a:pPr>
            <a:r>
              <a:rPr lang="en-US" sz="3200" dirty="0"/>
              <a:t> Consider unique needs of the particular  </a:t>
            </a:r>
          </a:p>
          <a:p>
            <a:pPr marL="0" indent="0">
              <a:buNone/>
            </a:pPr>
            <a:r>
              <a:rPr lang="en-US" sz="3200" dirty="0"/>
              <a:t>   child</a:t>
            </a:r>
          </a:p>
          <a:p>
            <a:pPr marL="0" indent="0">
              <a:buNone/>
            </a:pPr>
            <a:endParaRPr lang="en-US" sz="3200" dirty="0"/>
          </a:p>
          <a:p>
            <a:pPr>
              <a:buFont typeface="Arial" panose="020B0604020202020204" pitchFamily="34" charset="0"/>
              <a:buChar char="•"/>
            </a:pPr>
            <a:r>
              <a:rPr lang="en-US" sz="3200" dirty="0"/>
              <a:t> Not based only on discrepancies in age or   </a:t>
            </a:r>
          </a:p>
          <a:p>
            <a:pPr marL="0" indent="0">
              <a:buNone/>
            </a:pPr>
            <a:r>
              <a:rPr lang="en-US" sz="3200" dirty="0"/>
              <a:t>   grade performance in academic subject </a:t>
            </a:r>
          </a:p>
          <a:p>
            <a:pPr marL="0" indent="0">
              <a:buNone/>
            </a:pPr>
            <a:r>
              <a:rPr lang="en-US" sz="3200" dirty="0"/>
              <a:t>   areas </a:t>
            </a:r>
          </a:p>
        </p:txBody>
      </p:sp>
      <p:sp>
        <p:nvSpPr>
          <p:cNvPr id="4" name="Slide Number Placeholder 3">
            <a:extLst>
              <a:ext uri="{FF2B5EF4-FFF2-40B4-BE49-F238E27FC236}">
                <a16:creationId xmlns:a16="http://schemas.microsoft.com/office/drawing/2014/main" id="{3361F7D3-EAA8-4ADE-8579-C43CBFC203BC}"/>
              </a:ext>
            </a:extLst>
          </p:cNvPr>
          <p:cNvSpPr>
            <a:spLocks noGrp="1"/>
          </p:cNvSpPr>
          <p:nvPr>
            <p:ph type="sldNum" sz="quarter" idx="12"/>
          </p:nvPr>
        </p:nvSpPr>
        <p:spPr/>
        <p:txBody>
          <a:bodyPr/>
          <a:lstStyle/>
          <a:p>
            <a:fld id="{16630861-4318-414B-8E21-CA5F03E7BD41}" type="slidenum">
              <a:rPr lang="en-US">
                <a:solidFill>
                  <a:srgbClr val="FFFFFF"/>
                </a:solidFill>
              </a:rPr>
              <a:pPr/>
              <a:t>73</a:t>
            </a:fld>
            <a:endParaRPr lang="en-US" dirty="0">
              <a:solidFill>
                <a:srgbClr val="FFFFFF"/>
              </a:solidFill>
            </a:endParaRPr>
          </a:p>
        </p:txBody>
      </p:sp>
    </p:spTree>
    <p:custDataLst>
      <p:tags r:id="rId1"/>
    </p:custDataLst>
    <p:extLst>
      <p:ext uri="{BB962C8B-B14F-4D97-AF65-F5344CB8AC3E}">
        <p14:creationId xmlns:p14="http://schemas.microsoft.com/office/powerpoint/2010/main" val="12483920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CONSIDERATION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Consideration must be given to the academic, vocational and social-emotional aspects of the speech/language impairment.</a:t>
            </a:r>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74</a:t>
            </a:fld>
            <a:endParaRPr lang="en-US" dirty="0">
              <a:solidFill>
                <a:srgbClr val="FFFFFF"/>
              </a:solidFill>
            </a:endParaRPr>
          </a:p>
        </p:txBody>
      </p:sp>
    </p:spTree>
    <p:custDataLst>
      <p:tags r:id="rId1"/>
    </p:custDataLst>
    <p:extLst>
      <p:ext uri="{BB962C8B-B14F-4D97-AF65-F5344CB8AC3E}">
        <p14:creationId xmlns:p14="http://schemas.microsoft.com/office/powerpoint/2010/main" val="28723875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CONSIDERATION</a:t>
            </a:r>
            <a:endParaRPr lang="en-US" dirty="0"/>
          </a:p>
        </p:txBody>
      </p:sp>
      <p:sp>
        <p:nvSpPr>
          <p:cNvPr id="3" name="Content Placeholder 2"/>
          <p:cNvSpPr>
            <a:spLocks noGrp="1"/>
          </p:cNvSpPr>
          <p:nvPr>
            <p:ph idx="1"/>
          </p:nvPr>
        </p:nvSpPr>
        <p:spPr/>
        <p:txBody>
          <a:bodyPr/>
          <a:lstStyle/>
          <a:p>
            <a:pPr marL="0" indent="0">
              <a:buNone/>
            </a:pPr>
            <a:r>
              <a:rPr lang="en-US" sz="2400" b="1" dirty="0">
                <a:solidFill>
                  <a:srgbClr val="004071"/>
                </a:solidFill>
              </a:rPr>
              <a:t>Academic</a:t>
            </a:r>
            <a:r>
              <a:rPr lang="en-US" sz="2400" dirty="0"/>
              <a:t> - Language impact on reading, math and language arts as determined by:</a:t>
            </a:r>
          </a:p>
          <a:p>
            <a:pPr marL="0" indent="0">
              <a:buNone/>
            </a:pPr>
            <a:r>
              <a:rPr lang="en-US" sz="2400" dirty="0"/>
              <a:t>	grades</a:t>
            </a:r>
          </a:p>
          <a:p>
            <a:pPr marL="0" indent="0">
              <a:buNone/>
            </a:pPr>
            <a:r>
              <a:rPr lang="en-US" sz="2400" dirty="0"/>
              <a:t>	language-based activities</a:t>
            </a:r>
          </a:p>
          <a:p>
            <a:pPr marL="0" indent="0">
              <a:buNone/>
            </a:pPr>
            <a:r>
              <a:rPr lang="en-US" sz="2400" dirty="0"/>
              <a:t>	comprehension of orally presented information </a:t>
            </a:r>
          </a:p>
          <a:p>
            <a:pPr marL="0" indent="0">
              <a:buNone/>
            </a:pPr>
            <a:r>
              <a:rPr lang="en-US" sz="2400" dirty="0"/>
              <a:t>       	communication of information orally</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75</a:t>
            </a:fld>
            <a:endParaRPr lang="en-US" dirty="0">
              <a:solidFill>
                <a:srgbClr val="FFFFFF"/>
              </a:solidFill>
            </a:endParaRPr>
          </a:p>
        </p:txBody>
      </p:sp>
    </p:spTree>
    <p:custDataLst>
      <p:tags r:id="rId1"/>
    </p:custDataLst>
    <p:extLst>
      <p:ext uri="{BB962C8B-B14F-4D97-AF65-F5344CB8AC3E}">
        <p14:creationId xmlns:p14="http://schemas.microsoft.com/office/powerpoint/2010/main" val="26834856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CONSIDERATION</a:t>
            </a:r>
            <a:endParaRPr lang="en-US" dirty="0"/>
          </a:p>
        </p:txBody>
      </p:sp>
      <p:sp>
        <p:nvSpPr>
          <p:cNvPr id="3" name="Content Placeholder 2"/>
          <p:cNvSpPr>
            <a:spLocks noGrp="1"/>
          </p:cNvSpPr>
          <p:nvPr>
            <p:ph idx="1"/>
          </p:nvPr>
        </p:nvSpPr>
        <p:spPr/>
        <p:txBody>
          <a:bodyPr/>
          <a:lstStyle/>
          <a:p>
            <a:pPr marL="0" indent="0">
              <a:buNone/>
            </a:pPr>
            <a:r>
              <a:rPr lang="en-US" sz="2400" b="1" dirty="0">
                <a:solidFill>
                  <a:srgbClr val="004071"/>
                </a:solidFill>
              </a:rPr>
              <a:t>Social</a:t>
            </a:r>
          </a:p>
          <a:p>
            <a:pPr marL="0" indent="0">
              <a:buNone/>
            </a:pPr>
            <a:r>
              <a:rPr lang="en-US" sz="2400" dirty="0"/>
              <a:t>Can the student be understood? </a:t>
            </a:r>
          </a:p>
          <a:p>
            <a:pPr marL="0" indent="0">
              <a:buNone/>
            </a:pPr>
            <a:endParaRPr lang="en-US" sz="2400" dirty="0"/>
          </a:p>
          <a:p>
            <a:pPr marL="0" indent="0">
              <a:buNone/>
            </a:pPr>
            <a:r>
              <a:rPr lang="en-US" sz="2400" dirty="0"/>
              <a:t>Is there a risk of being teased by peers? </a:t>
            </a:r>
          </a:p>
          <a:p>
            <a:pPr marL="0" indent="0">
              <a:buNone/>
            </a:pPr>
            <a:endParaRPr lang="en-US" sz="2400" dirty="0"/>
          </a:p>
          <a:p>
            <a:pPr marL="0" indent="0">
              <a:buNone/>
            </a:pPr>
            <a:r>
              <a:rPr lang="en-US" sz="2400" dirty="0"/>
              <a:t>Can the student maintain and terminate interactions?</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76</a:t>
            </a:fld>
            <a:endParaRPr lang="en-US" dirty="0">
              <a:solidFill>
                <a:srgbClr val="FFFFFF"/>
              </a:solidFill>
            </a:endParaRPr>
          </a:p>
        </p:txBody>
      </p:sp>
    </p:spTree>
    <p:custDataLst>
      <p:tags r:id="rId1"/>
    </p:custDataLst>
    <p:extLst>
      <p:ext uri="{BB962C8B-B14F-4D97-AF65-F5344CB8AC3E}">
        <p14:creationId xmlns:p14="http://schemas.microsoft.com/office/powerpoint/2010/main" val="12558510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CONSIDERATION </a:t>
            </a:r>
            <a:endParaRPr lang="en-US" dirty="0"/>
          </a:p>
        </p:txBody>
      </p:sp>
      <p:sp>
        <p:nvSpPr>
          <p:cNvPr id="3" name="Content Placeholder 2"/>
          <p:cNvSpPr>
            <a:spLocks noGrp="1"/>
          </p:cNvSpPr>
          <p:nvPr>
            <p:ph idx="1"/>
          </p:nvPr>
        </p:nvSpPr>
        <p:spPr/>
        <p:txBody>
          <a:bodyPr/>
          <a:lstStyle/>
          <a:p>
            <a:pPr marL="0" indent="0">
              <a:buNone/>
            </a:pPr>
            <a:r>
              <a:rPr lang="en-US" sz="2400" b="1" dirty="0">
                <a:solidFill>
                  <a:srgbClr val="004071"/>
                </a:solidFill>
              </a:rPr>
              <a:t>Vocational/Job-Related</a:t>
            </a:r>
          </a:p>
          <a:p>
            <a:pPr marL="0" indent="0">
              <a:buNone/>
            </a:pPr>
            <a:endParaRPr lang="en-US" sz="2400" dirty="0"/>
          </a:p>
          <a:p>
            <a:pPr marL="0" indent="0">
              <a:buNone/>
            </a:pPr>
            <a:r>
              <a:rPr lang="en-US" sz="2400" dirty="0"/>
              <a:t>Can the student understand oral directions?</a:t>
            </a:r>
          </a:p>
          <a:p>
            <a:pPr marL="0" indent="0">
              <a:buNone/>
            </a:pPr>
            <a:endParaRPr lang="en-US" sz="2400" dirty="0"/>
          </a:p>
          <a:p>
            <a:pPr marL="0" indent="0">
              <a:buNone/>
            </a:pPr>
            <a:r>
              <a:rPr lang="en-US" sz="2400" dirty="0"/>
              <a:t>Does the student respond appropriately to coworkers or supervisor’s comments?</a:t>
            </a:r>
          </a:p>
          <a:p>
            <a:pPr marL="0" indent="0">
              <a:buNone/>
            </a:pPr>
            <a:endParaRPr lang="en-US" sz="2400" dirty="0"/>
          </a:p>
          <a:p>
            <a:pPr marL="0" indent="0">
              <a:buNone/>
            </a:pPr>
            <a:r>
              <a:rPr lang="en-US" sz="2400" dirty="0"/>
              <a:t>Can the student ask and answer questions in a coherent manner?</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77</a:t>
            </a:fld>
            <a:endParaRPr lang="en-US" dirty="0">
              <a:solidFill>
                <a:srgbClr val="FFFFFF"/>
              </a:solidFill>
            </a:endParaRPr>
          </a:p>
        </p:txBody>
      </p:sp>
    </p:spTree>
    <p:custDataLst>
      <p:tags r:id="rId1"/>
    </p:custDataLst>
    <p:extLst>
      <p:ext uri="{BB962C8B-B14F-4D97-AF65-F5344CB8AC3E}">
        <p14:creationId xmlns:p14="http://schemas.microsoft.com/office/powerpoint/2010/main" val="33569393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CONSIDERATION</a:t>
            </a:r>
            <a:endParaRPr lang="en-US" dirty="0"/>
          </a:p>
        </p:txBody>
      </p:sp>
      <p:sp>
        <p:nvSpPr>
          <p:cNvPr id="3" name="Content Placeholder 2"/>
          <p:cNvSpPr>
            <a:spLocks noGrp="1"/>
          </p:cNvSpPr>
          <p:nvPr>
            <p:ph idx="1"/>
          </p:nvPr>
        </p:nvSpPr>
        <p:spPr/>
        <p:txBody>
          <a:bodyPr/>
          <a:lstStyle/>
          <a:p>
            <a:pPr marL="0" indent="0">
              <a:buNone/>
            </a:pPr>
            <a:r>
              <a:rPr lang="en-US" sz="2400" dirty="0"/>
              <a:t>Does the teacher have concerns regarding the student’s speech-language skills as they relate to the general curriculum program?</a:t>
            </a:r>
          </a:p>
          <a:p>
            <a:endParaRPr lang="en-US" sz="2400" dirty="0"/>
          </a:p>
          <a:p>
            <a:pPr marL="0" indent="0">
              <a:buNone/>
            </a:pPr>
            <a:r>
              <a:rPr lang="en-US" sz="2400" dirty="0"/>
              <a:t>Teacher can provide contextually-based information.</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78</a:t>
            </a:fld>
            <a:endParaRPr lang="en-US" dirty="0">
              <a:solidFill>
                <a:srgbClr val="FFFFFF"/>
              </a:solidFill>
            </a:endParaRPr>
          </a:p>
        </p:txBody>
      </p:sp>
    </p:spTree>
    <p:custDataLst>
      <p:tags r:id="rId1"/>
    </p:custDataLst>
    <p:extLst>
      <p:ext uri="{BB962C8B-B14F-4D97-AF65-F5344CB8AC3E}">
        <p14:creationId xmlns:p14="http://schemas.microsoft.com/office/powerpoint/2010/main" val="25668201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POLICY 2419 – ADVERSE IMPACT GUIDANCE</a:t>
            </a:r>
            <a:endParaRPr lang="en-US" dirty="0"/>
          </a:p>
        </p:txBody>
      </p:sp>
      <p:sp>
        <p:nvSpPr>
          <p:cNvPr id="3" name="Content Placeholder 2"/>
          <p:cNvSpPr>
            <a:spLocks noGrp="1"/>
          </p:cNvSpPr>
          <p:nvPr>
            <p:ph idx="1"/>
          </p:nvPr>
        </p:nvSpPr>
        <p:spPr/>
        <p:txBody>
          <a:bodyPr/>
          <a:lstStyle/>
          <a:p>
            <a:pPr marL="0" indent="0">
              <a:buNone/>
            </a:pPr>
            <a:r>
              <a:rPr lang="en-US" dirty="0"/>
              <a:t>IDEA requires that the EC determine how the speech-language impairment affects the progress and involvement of the student in the general curriculum. The EC must consider each student individually to determine how the student’s disability adversely affects educational performance. Documentation of adverse effects on educational performance can be gathered from a thorough assessment of communication skills including input from the student, parent, and teacher. Information must be recorded by the speech-language pathologist (SLP) on the Eligibility Report form. </a:t>
            </a:r>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79</a:t>
            </a:fld>
            <a:endParaRPr lang="en-US" dirty="0">
              <a:solidFill>
                <a:srgbClr val="FFFFFF"/>
              </a:solidFill>
            </a:endParaRPr>
          </a:p>
        </p:txBody>
      </p:sp>
    </p:spTree>
    <p:custDataLst>
      <p:tags r:id="rId1"/>
    </p:custDataLst>
    <p:extLst>
      <p:ext uri="{BB962C8B-B14F-4D97-AF65-F5344CB8AC3E}">
        <p14:creationId xmlns:p14="http://schemas.microsoft.com/office/powerpoint/2010/main" val="1839184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SPEECH-LANGUAGE IMPAIRED</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pPr marL="0" indent="0">
              <a:buNone/>
            </a:pPr>
            <a:r>
              <a:rPr lang="en-US" dirty="0" smtClean="0"/>
              <a:t>Located under Resources</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8</a:t>
            </a:fld>
            <a:endParaRPr lang="en-US" dirty="0"/>
          </a:p>
        </p:txBody>
      </p:sp>
      <p:pic>
        <p:nvPicPr>
          <p:cNvPr id="5" name="Picture 4"/>
          <p:cNvPicPr>
            <a:picLocks noChangeAspect="1"/>
          </p:cNvPicPr>
          <p:nvPr/>
        </p:nvPicPr>
        <p:blipFill>
          <a:blip r:embed="rId3"/>
          <a:stretch>
            <a:fillRect/>
          </a:stretch>
        </p:blipFill>
        <p:spPr>
          <a:xfrm>
            <a:off x="6083536" y="1484056"/>
            <a:ext cx="2747601" cy="4389206"/>
          </a:xfrm>
          <a:prstGeom prst="rect">
            <a:avLst/>
          </a:prstGeom>
        </p:spPr>
      </p:pic>
    </p:spTree>
    <p:custDataLst>
      <p:tags r:id="rId1"/>
    </p:custDataLst>
    <p:extLst>
      <p:ext uri="{BB962C8B-B14F-4D97-AF65-F5344CB8AC3E}">
        <p14:creationId xmlns:p14="http://schemas.microsoft.com/office/powerpoint/2010/main" val="31392299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ADVERSE IMPACT CONTINUED</a:t>
            </a:r>
            <a:endParaRPr lang="en-US" dirty="0"/>
          </a:p>
        </p:txBody>
      </p:sp>
      <p:sp>
        <p:nvSpPr>
          <p:cNvPr id="6" name="Content Placeholder 5"/>
          <p:cNvSpPr>
            <a:spLocks noGrp="1"/>
          </p:cNvSpPr>
          <p:nvPr>
            <p:ph idx="1"/>
          </p:nvPr>
        </p:nvSpPr>
        <p:spPr/>
        <p:txBody>
          <a:bodyPr/>
          <a:lstStyle/>
          <a:p>
            <a:pPr marL="0" indent="0">
              <a:buNone/>
            </a:pPr>
            <a:r>
              <a:rPr lang="en-US" dirty="0"/>
              <a:t>An assessment of a student’s ability to communicate, rather than isolated skill assessment, will provide information on how the impairment affects the student. The following examples may be considered when determining how the student’s ability to communicate may adversely impact educational performance: </a:t>
            </a:r>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80</a:t>
            </a:fld>
            <a:endParaRPr lang="en-US" dirty="0">
              <a:solidFill>
                <a:srgbClr val="FFFFFF"/>
              </a:solidFill>
            </a:endParaRPr>
          </a:p>
        </p:txBody>
      </p:sp>
    </p:spTree>
    <p:custDataLst>
      <p:tags r:id="rId1"/>
    </p:custDataLst>
    <p:extLst>
      <p:ext uri="{BB962C8B-B14F-4D97-AF65-F5344CB8AC3E}">
        <p14:creationId xmlns:p14="http://schemas.microsoft.com/office/powerpoint/2010/main" val="30284029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ADVERSE IMPACT CONTINUED </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pPr marL="0" indent="0">
              <a:buNone/>
            </a:pPr>
            <a:r>
              <a:rPr lang="en-US" dirty="0" smtClean="0"/>
              <a:t>1.  Sound </a:t>
            </a:r>
            <a:r>
              <a:rPr lang="en-US" dirty="0"/>
              <a:t>errors, voice quality, or fluency disorders inhibit the student from reading orally in class, </a:t>
            </a:r>
            <a:r>
              <a:rPr lang="en-US" dirty="0" smtClean="0"/>
              <a:t>	speaking </a:t>
            </a:r>
            <a:r>
              <a:rPr lang="en-US" dirty="0"/>
              <a:t>in front of the class, or being understood by teachers, peers, or family members. </a:t>
            </a:r>
            <a:endParaRPr lang="en-US" dirty="0" smtClean="0"/>
          </a:p>
          <a:p>
            <a:pPr marL="457200" indent="-457200">
              <a:buAutoNum type="arabicPeriod"/>
            </a:pPr>
            <a:endParaRPr lang="en-US" dirty="0"/>
          </a:p>
          <a:p>
            <a:pPr marL="0" indent="0">
              <a:buNone/>
            </a:pPr>
            <a:r>
              <a:rPr lang="en-US" dirty="0" smtClean="0"/>
              <a:t>2.  Sound </a:t>
            </a:r>
            <a:r>
              <a:rPr lang="en-US" dirty="0"/>
              <a:t>errors, voice quality, or fluency disorders embarrass the student. Peer relationships suffer </a:t>
            </a:r>
            <a:r>
              <a:rPr lang="en-US" dirty="0" smtClean="0"/>
              <a:t>	as </a:t>
            </a:r>
            <a:r>
              <a:rPr lang="en-US" dirty="0"/>
              <a:t>a result, or peers may make fun of the student. </a:t>
            </a:r>
            <a:endParaRPr lang="en-US" dirty="0" smtClean="0"/>
          </a:p>
          <a:p>
            <a:pPr marL="0" indent="0">
              <a:buNone/>
            </a:pPr>
            <a:endParaRPr lang="en-US" dirty="0"/>
          </a:p>
          <a:p>
            <a:pPr marL="0" indent="0">
              <a:buNone/>
            </a:pPr>
            <a:r>
              <a:rPr lang="en-US" dirty="0"/>
              <a:t>3. </a:t>
            </a:r>
            <a:r>
              <a:rPr lang="en-US" dirty="0" smtClean="0"/>
              <a:t> Sound </a:t>
            </a:r>
            <a:r>
              <a:rPr lang="en-US" dirty="0"/>
              <a:t>errors cause the student to make phonetic errors in spelling or have difficulty in phonics. </a:t>
            </a:r>
            <a:endParaRPr lang="en-US" dirty="0" smtClean="0"/>
          </a:p>
          <a:p>
            <a:pPr marL="0" indent="0">
              <a:buNone/>
            </a:pPr>
            <a:endParaRPr lang="en-US" dirty="0"/>
          </a:p>
          <a:p>
            <a:pPr marL="0" indent="0">
              <a:buNone/>
            </a:pPr>
            <a:r>
              <a:rPr lang="en-US" dirty="0"/>
              <a:t>4. </a:t>
            </a:r>
            <a:r>
              <a:rPr lang="en-US" dirty="0" smtClean="0"/>
              <a:t> Grammatical </a:t>
            </a:r>
            <a:r>
              <a:rPr lang="en-US" dirty="0"/>
              <a:t>errors create problems with a student’s orientation in time. </a:t>
            </a:r>
            <a:endParaRPr lang="en-US" dirty="0" smtClean="0"/>
          </a:p>
          <a:p>
            <a:pPr marL="0" indent="0">
              <a:buNone/>
            </a:pPr>
            <a:endParaRPr lang="en-US" dirty="0"/>
          </a:p>
          <a:p>
            <a:pPr marL="0" indent="0">
              <a:buNone/>
            </a:pPr>
            <a:r>
              <a:rPr lang="en-US" dirty="0"/>
              <a:t>5. </a:t>
            </a:r>
            <a:r>
              <a:rPr lang="en-US" dirty="0" smtClean="0"/>
              <a:t> Morphological </a:t>
            </a:r>
            <a:r>
              <a:rPr lang="en-US" dirty="0"/>
              <a:t>errors inhibit the student from using or making complete sentences. </a:t>
            </a:r>
            <a:endParaRPr lang="en-US" dirty="0" smtClean="0"/>
          </a:p>
          <a:p>
            <a:pPr marL="0" indent="0">
              <a:buNone/>
            </a:pPr>
            <a:endParaRPr lang="en-US" dirty="0"/>
          </a:p>
          <a:p>
            <a:pPr marL="0" indent="0">
              <a:buNone/>
            </a:pPr>
            <a:r>
              <a:rPr lang="en-US" dirty="0"/>
              <a:t>6. </a:t>
            </a:r>
            <a:r>
              <a:rPr lang="en-US" dirty="0" smtClean="0"/>
              <a:t> Semantic </a:t>
            </a:r>
            <a:r>
              <a:rPr lang="en-US" dirty="0"/>
              <a:t>problems slow the student’s ability to follow directions, give directions, make wants and needs </a:t>
            </a:r>
            <a:r>
              <a:rPr lang="en-US" dirty="0" smtClean="0"/>
              <a:t>	known</a:t>
            </a:r>
            <a:r>
              <a:rPr lang="en-US" dirty="0"/>
              <a:t>, make oneself understood, relate information to others, or fully participate in daily living. </a:t>
            </a:r>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81</a:t>
            </a:fld>
            <a:endParaRPr lang="en-US" dirty="0">
              <a:solidFill>
                <a:srgbClr val="FFFFFF"/>
              </a:solidFill>
            </a:endParaRPr>
          </a:p>
        </p:txBody>
      </p:sp>
    </p:spTree>
    <p:custDataLst>
      <p:tags r:id="rId1"/>
    </p:custDataLst>
    <p:extLst>
      <p:ext uri="{BB962C8B-B14F-4D97-AF65-F5344CB8AC3E}">
        <p14:creationId xmlns:p14="http://schemas.microsoft.com/office/powerpoint/2010/main" val="5683327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SPEECH LANGUGE PATHOLOGY SERVICES IN WV SCHOOLS – GUIDANCE FOR WEST VIRGINIA SCHOOLS AND </a:t>
            </a:r>
            <a:r>
              <a:rPr lang="en-US" dirty="0" smtClean="0"/>
              <a:t>DISTRICTS</a:t>
            </a:r>
            <a:endParaRPr lang="en-US" dirty="0"/>
          </a:p>
        </p:txBody>
      </p:sp>
      <p:sp>
        <p:nvSpPr>
          <p:cNvPr id="3" name="Content Placeholder 2"/>
          <p:cNvSpPr>
            <a:spLocks noGrp="1"/>
          </p:cNvSpPr>
          <p:nvPr>
            <p:ph idx="1"/>
          </p:nvPr>
        </p:nvSpPr>
        <p:spPr/>
        <p:txBody>
          <a:bodyPr/>
          <a:lstStyle/>
          <a:p>
            <a:pPr marL="0" indent="0">
              <a:buNone/>
            </a:pPr>
            <a:r>
              <a:rPr lang="en-US" sz="2400" dirty="0">
                <a:latin typeface="Fira Sans"/>
              </a:rPr>
              <a:t>“Scheduling the same frequency and duration for each student violates the IDEA requirement of individualized services and leaves little room for flexibility and creativity.”</a:t>
            </a:r>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82</a:t>
            </a:fld>
            <a:endParaRPr lang="en-US" dirty="0">
              <a:solidFill>
                <a:srgbClr val="FFFFFF"/>
              </a:solidFill>
            </a:endParaRPr>
          </a:p>
        </p:txBody>
      </p:sp>
    </p:spTree>
    <p:custDataLst>
      <p:tags r:id="rId1"/>
    </p:custDataLst>
    <p:extLst>
      <p:ext uri="{BB962C8B-B14F-4D97-AF65-F5344CB8AC3E}">
        <p14:creationId xmlns:p14="http://schemas.microsoft.com/office/powerpoint/2010/main" val="10919061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SETTINGS</a:t>
            </a:r>
            <a:endParaRPr lang="en-US" dirty="0"/>
          </a:p>
        </p:txBody>
      </p:sp>
      <p:sp>
        <p:nvSpPr>
          <p:cNvPr id="3" name="Content Placeholder 2"/>
          <p:cNvSpPr>
            <a:spLocks noGrp="1"/>
          </p:cNvSpPr>
          <p:nvPr>
            <p:ph idx="1"/>
          </p:nvPr>
        </p:nvSpPr>
        <p:spPr/>
        <p:txBody>
          <a:bodyPr/>
          <a:lstStyle/>
          <a:p>
            <a:r>
              <a:rPr lang="en-US" dirty="0" smtClean="0"/>
              <a:t>Speech Language Therapy Room – Pull Out</a:t>
            </a:r>
          </a:p>
          <a:p>
            <a:r>
              <a:rPr lang="en-US" dirty="0" smtClean="0"/>
              <a:t>Integrated/In-Class Services </a:t>
            </a:r>
          </a:p>
          <a:p>
            <a:r>
              <a:rPr lang="en-US" dirty="0" smtClean="0"/>
              <a:t>Combination</a:t>
            </a:r>
          </a:p>
          <a:p>
            <a:r>
              <a:rPr lang="en-US" dirty="0" smtClean="0"/>
              <a:t>Indirect/Consultative </a:t>
            </a:r>
          </a:p>
          <a:p>
            <a:endParaRPr lang="en-US" dirty="0"/>
          </a:p>
          <a:p>
            <a:pPr marL="0" indent="0">
              <a:buNone/>
            </a:pPr>
            <a:r>
              <a:rPr lang="en-US" dirty="0" smtClean="0"/>
              <a:t>BUT ALSO CONSIDER</a:t>
            </a:r>
          </a:p>
          <a:p>
            <a:pPr marL="0" indent="0">
              <a:buNone/>
            </a:pPr>
            <a:endParaRPr lang="en-US" dirty="0" smtClean="0"/>
          </a:p>
          <a:p>
            <a:pPr>
              <a:buFont typeface="Arial" panose="020B0604020202020204" pitchFamily="34" charset="0"/>
              <a:buChar char="•"/>
            </a:pPr>
            <a:r>
              <a:rPr lang="en-US" dirty="0" smtClean="0"/>
              <a:t>Co-teaching – especially in ID classrooms</a:t>
            </a:r>
          </a:p>
          <a:p>
            <a:pPr>
              <a:buFont typeface="Arial" panose="020B0604020202020204" pitchFamily="34" charset="0"/>
              <a:buChar char="•"/>
            </a:pPr>
            <a:r>
              <a:rPr lang="en-US" dirty="0" smtClean="0"/>
              <a:t>Collaborative team support</a:t>
            </a:r>
          </a:p>
          <a:p>
            <a:pPr>
              <a:buFont typeface="Arial" panose="020B0604020202020204" pitchFamily="34" charset="0"/>
              <a:buChar char="•"/>
            </a:pPr>
            <a:r>
              <a:rPr lang="en-US" dirty="0" smtClean="0"/>
              <a:t>Shorter more frequent sessions – for example 5-Minute Kids©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83</a:t>
            </a:fld>
            <a:endParaRPr lang="en-US" dirty="0">
              <a:solidFill>
                <a:srgbClr val="FFFFFF"/>
              </a:solidFill>
            </a:endParaRPr>
          </a:p>
        </p:txBody>
      </p:sp>
    </p:spTree>
    <p:custDataLst>
      <p:tags r:id="rId1"/>
    </p:custDataLst>
    <p:extLst>
      <p:ext uri="{BB962C8B-B14F-4D97-AF65-F5344CB8AC3E}">
        <p14:creationId xmlns:p14="http://schemas.microsoft.com/office/powerpoint/2010/main" val="34898421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SERVICE DELIVERY MODELS </a:t>
            </a:r>
            <a:endParaRPr lang="en-US" dirty="0"/>
          </a:p>
        </p:txBody>
      </p:sp>
      <p:sp>
        <p:nvSpPr>
          <p:cNvPr id="3" name="Content Placeholder 2"/>
          <p:cNvSpPr>
            <a:spLocks noGrp="1"/>
          </p:cNvSpPr>
          <p:nvPr>
            <p:ph idx="1"/>
          </p:nvPr>
        </p:nvSpPr>
        <p:spPr/>
        <p:txBody>
          <a:bodyPr/>
          <a:lstStyle/>
          <a:p>
            <a:pPr marL="0" indent="0">
              <a:buNone/>
            </a:pPr>
            <a:r>
              <a:rPr lang="en-US" dirty="0" smtClean="0"/>
              <a:t>“Little evidence suggests that two-half hour sessions weekly promote students’ ability to acquire and generalize speech and language skills, yet this option is typically chosen by teams that develop the Individualized Education Program (IEP).  In a systematic review of research on school delivery models, Cirrin et al. (2010) found that in many instances classroom-based services were at least as effective – if not more effective – in helping students meet speech and language objectives.” </a:t>
            </a:r>
          </a:p>
          <a:p>
            <a:pPr marL="0" indent="0">
              <a:buNone/>
            </a:pPr>
            <a:endParaRPr lang="en-US" dirty="0"/>
          </a:p>
          <a:p>
            <a:pPr marL="0" indent="0">
              <a:buNone/>
            </a:pPr>
            <a:endParaRPr lang="en-US" dirty="0" smtClean="0"/>
          </a:p>
          <a:p>
            <a:pPr marL="0" indent="0">
              <a:buNone/>
            </a:pPr>
            <a:r>
              <a:rPr lang="en-US" dirty="0" smtClean="0"/>
              <a:t>(New Service Delivery Models:  Connecting SLPs to with Teachers and the Curriculum, Perry Flynn, August 2010, The ASHA Leader, Vol. 15.22)</a:t>
            </a:r>
          </a:p>
        </p:txBody>
      </p:sp>
      <p:sp>
        <p:nvSpPr>
          <p:cNvPr id="4" name="Slide Number Placeholder 3"/>
          <p:cNvSpPr>
            <a:spLocks noGrp="1"/>
          </p:cNvSpPr>
          <p:nvPr>
            <p:ph type="sldNum" sz="quarter" idx="12"/>
          </p:nvPr>
        </p:nvSpPr>
        <p:spPr/>
        <p:txBody>
          <a:bodyPr/>
          <a:lstStyle/>
          <a:p>
            <a:fld id="{16630861-4318-414B-8E21-CA5F03E7BD41}" type="slidenum">
              <a:rPr lang="en-US">
                <a:solidFill>
                  <a:srgbClr val="FFFFFF"/>
                </a:solidFill>
              </a:rPr>
              <a:pPr/>
              <a:t>84</a:t>
            </a:fld>
            <a:endParaRPr lang="en-US" dirty="0">
              <a:solidFill>
                <a:srgbClr val="FFFFFF"/>
              </a:solidFill>
            </a:endParaRPr>
          </a:p>
        </p:txBody>
      </p:sp>
    </p:spTree>
    <p:custDataLst>
      <p:tags r:id="rId1"/>
    </p:custDataLst>
    <p:extLst>
      <p:ext uri="{BB962C8B-B14F-4D97-AF65-F5344CB8AC3E}">
        <p14:creationId xmlns:p14="http://schemas.microsoft.com/office/powerpoint/2010/main" val="36849163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Vollkorn" panose="00000500000000000000" pitchFamily="2" charset="0"/>
                <a:ea typeface="Vollkorn" panose="00000500000000000000" pitchFamily="2" charset="0"/>
              </a:rPr>
              <a:t>FLEXIBILE SCHEDULING </a:t>
            </a:r>
            <a:endParaRPr lang="en-US" sz="4000"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normAutofit fontScale="92500" lnSpcReduction="20000"/>
          </a:bodyPr>
          <a:lstStyle/>
          <a:p>
            <a:r>
              <a:rPr lang="en-US" dirty="0" smtClean="0"/>
              <a:t>Multi-Tiered System of Supports – MTSS – Step Up to Speech/Step Down</a:t>
            </a:r>
          </a:p>
          <a:p>
            <a:r>
              <a:rPr lang="en-US" dirty="0" smtClean="0"/>
              <a:t>3:1 Scheduling – Compliance Model</a:t>
            </a:r>
          </a:p>
          <a:p>
            <a:r>
              <a:rPr lang="en-US" dirty="0" smtClean="0"/>
              <a:t>Block Scheduling </a:t>
            </a:r>
          </a:p>
          <a:p>
            <a:r>
              <a:rPr lang="en-US" dirty="0" smtClean="0"/>
              <a:t>4:1 Scheduling </a:t>
            </a:r>
          </a:p>
          <a:p>
            <a:r>
              <a:rPr lang="en-US" dirty="0" smtClean="0"/>
              <a:t>Burst or Blast Scheduling</a:t>
            </a:r>
          </a:p>
          <a:p>
            <a:r>
              <a:rPr lang="en-US" dirty="0" smtClean="0"/>
              <a:t>Receding Scheduling</a:t>
            </a:r>
          </a:p>
          <a:p>
            <a:pPr marL="0" indent="0">
              <a:buNone/>
            </a:pPr>
            <a:endParaRPr lang="en-US" dirty="0" smtClean="0"/>
          </a:p>
          <a:p>
            <a:endParaRPr lang="en-US" dirty="0"/>
          </a:p>
          <a:p>
            <a:r>
              <a:rPr lang="en-US" dirty="0" smtClean="0"/>
              <a:t>Will require training/awareness of special education directors, principals, parents, teachers and students</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85</a:t>
            </a:fld>
            <a:endParaRPr lang="en-US" dirty="0"/>
          </a:p>
        </p:txBody>
      </p:sp>
    </p:spTree>
    <p:custDataLst>
      <p:tags r:id="rId1"/>
    </p:custDataLst>
    <p:extLst>
      <p:ext uri="{BB962C8B-B14F-4D97-AF65-F5344CB8AC3E}">
        <p14:creationId xmlns:p14="http://schemas.microsoft.com/office/powerpoint/2010/main" val="3986151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COMPREHENSIVE LANGUAGE EVALUATIONS </a:t>
            </a:r>
            <a:endParaRPr lang="en-US" dirty="0">
              <a:latin typeface="Vollkorn" panose="00000500000000000000" pitchFamily="2" charset="0"/>
              <a:ea typeface="Vollkorn" panose="00000500000000000000" pitchFamily="2" charset="0"/>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86</a:t>
            </a:fld>
            <a:endParaRPr lang="en-US" dirty="0"/>
          </a:p>
        </p:txBody>
      </p:sp>
      <p:sp>
        <p:nvSpPr>
          <p:cNvPr id="6" name="Content Placeholder 5"/>
          <p:cNvSpPr>
            <a:spLocks noGrp="1"/>
          </p:cNvSpPr>
          <p:nvPr>
            <p:ph idx="1"/>
          </p:nvPr>
        </p:nvSpPr>
        <p:spPr/>
        <p:txBody>
          <a:bodyPr>
            <a:normAutofit fontScale="25000" lnSpcReduction="20000"/>
          </a:bodyPr>
          <a:lstStyle/>
          <a:p>
            <a:pPr marL="0" indent="0">
              <a:buNone/>
            </a:pPr>
            <a:r>
              <a:rPr lang="en-US" sz="6400" dirty="0"/>
              <a:t>A comprehensive assessment </a:t>
            </a:r>
            <a:r>
              <a:rPr lang="en-US" sz="6400" u="sng" dirty="0"/>
              <a:t>may</a:t>
            </a:r>
            <a:r>
              <a:rPr lang="en-US" sz="6400" dirty="0"/>
              <a:t> include the following:</a:t>
            </a:r>
          </a:p>
          <a:p>
            <a:pPr lvl="1"/>
            <a:r>
              <a:rPr lang="en-US" sz="6400" dirty="0"/>
              <a:t>norm-referenced tests meeting psychometric criteria for validity and reliability,</a:t>
            </a:r>
          </a:p>
          <a:p>
            <a:pPr lvl="1"/>
            <a:r>
              <a:rPr lang="en-US" sz="6400" dirty="0"/>
              <a:t>criterion-referenced measures,</a:t>
            </a:r>
          </a:p>
          <a:p>
            <a:pPr lvl="1"/>
            <a:r>
              <a:rPr lang="en-US" sz="6400" dirty="0"/>
              <a:t>curriculum-based assessment</a:t>
            </a:r>
          </a:p>
          <a:p>
            <a:pPr lvl="1"/>
            <a:r>
              <a:rPr lang="en-US" sz="6400" dirty="0"/>
              <a:t>developmental scales,</a:t>
            </a:r>
          </a:p>
          <a:p>
            <a:pPr lvl="1"/>
            <a:r>
              <a:rPr lang="en-US" sz="6400" dirty="0"/>
              <a:t>dynamic assessment</a:t>
            </a:r>
            <a:r>
              <a:rPr lang="en-US" sz="6400" dirty="0" smtClean="0"/>
              <a:t>,</a:t>
            </a:r>
          </a:p>
          <a:p>
            <a:pPr lvl="1"/>
            <a:r>
              <a:rPr lang="en-US" sz="6400" dirty="0"/>
              <a:t>parent, student, teacher interviews/checklists,</a:t>
            </a:r>
          </a:p>
          <a:p>
            <a:pPr lvl="1"/>
            <a:r>
              <a:rPr lang="en-US" sz="6400" dirty="0"/>
              <a:t>observation  in the educational environment,</a:t>
            </a:r>
          </a:p>
          <a:p>
            <a:pPr lvl="1"/>
            <a:r>
              <a:rPr lang="en-US" sz="6400" dirty="0"/>
              <a:t>written and oral language samples,</a:t>
            </a:r>
          </a:p>
          <a:p>
            <a:pPr lvl="1"/>
            <a:r>
              <a:rPr lang="en-US" sz="6400" dirty="0"/>
              <a:t>formal assessment in articulation/phonology, and</a:t>
            </a:r>
          </a:p>
          <a:p>
            <a:pPr lvl="1"/>
            <a:r>
              <a:rPr lang="en-US" sz="6400" dirty="0"/>
              <a:t>oral-motor evaluation</a:t>
            </a:r>
          </a:p>
          <a:p>
            <a:endParaRPr lang="en-US" sz="4900" dirty="0" smtClean="0"/>
          </a:p>
          <a:p>
            <a:endParaRPr lang="en-US" sz="3800" dirty="0"/>
          </a:p>
          <a:p>
            <a:endParaRPr lang="en-US" dirty="0" smtClean="0"/>
          </a:p>
          <a:p>
            <a:endParaRPr lang="en-US" dirty="0"/>
          </a:p>
          <a:p>
            <a:endParaRPr lang="en-US" dirty="0" smtClean="0"/>
          </a:p>
          <a:p>
            <a:endParaRPr lang="en-US" dirty="0"/>
          </a:p>
          <a:p>
            <a:endParaRPr lang="en-US" dirty="0" smtClean="0"/>
          </a:p>
          <a:p>
            <a:r>
              <a:rPr lang="en-US" sz="1800" dirty="0" smtClean="0"/>
              <a:t>Virginia Department of Education website</a:t>
            </a:r>
            <a:endParaRPr lang="en-US" sz="1800" dirty="0"/>
          </a:p>
        </p:txBody>
      </p:sp>
      <p:pic>
        <p:nvPicPr>
          <p:cNvPr id="7" name="Picture 6"/>
          <p:cNvPicPr>
            <a:picLocks noChangeAspect="1"/>
          </p:cNvPicPr>
          <p:nvPr/>
        </p:nvPicPr>
        <p:blipFill>
          <a:blip r:embed="rId3"/>
          <a:stretch>
            <a:fillRect/>
          </a:stretch>
        </p:blipFill>
        <p:spPr>
          <a:xfrm>
            <a:off x="7526214" y="2329962"/>
            <a:ext cx="4190295" cy="3349869"/>
          </a:xfrm>
          <a:prstGeom prst="rect">
            <a:avLst/>
          </a:prstGeom>
        </p:spPr>
      </p:pic>
    </p:spTree>
    <p:custDataLst>
      <p:tags r:id="rId1"/>
    </p:custDataLst>
    <p:extLst>
      <p:ext uri="{BB962C8B-B14F-4D97-AF65-F5344CB8AC3E}">
        <p14:creationId xmlns:p14="http://schemas.microsoft.com/office/powerpoint/2010/main" val="5347370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WV SCHOOLS FEEDING/SWALLOWING PROTOCOL/GUIDANCE</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US" dirty="0" smtClean="0"/>
              <a:t>Working with Pam Holland, Professor, Marshall University</a:t>
            </a:r>
          </a:p>
          <a:p>
            <a:pPr>
              <a:buFont typeface="Arial" panose="020B0604020202020204" pitchFamily="34" charset="0"/>
              <a:buChar char="•"/>
            </a:pPr>
            <a:r>
              <a:rPr lang="en-US" dirty="0" smtClean="0"/>
              <a:t>Three speech-language pathologists from Monongalia County; Jennifer Poland, Amy Taylor and Nancy Kahl</a:t>
            </a:r>
            <a:endParaRPr lang="en-US" dirty="0" smtClean="0"/>
          </a:p>
          <a:p>
            <a:pPr>
              <a:buFont typeface="Arial" panose="020B0604020202020204" pitchFamily="34" charset="0"/>
              <a:buChar char="•"/>
            </a:pPr>
            <a:r>
              <a:rPr lang="en-US" dirty="0" smtClean="0"/>
              <a:t>Draft Protocol on Feeding and Swallowing in the Schools</a:t>
            </a:r>
          </a:p>
          <a:p>
            <a:pPr>
              <a:buFont typeface="Arial" panose="020B0604020202020204" pitchFamily="34" charset="0"/>
              <a:buChar char="•"/>
            </a:pPr>
            <a:r>
              <a:rPr lang="en-US" dirty="0" smtClean="0"/>
              <a:t>Guidance in the SLP Guidance Document will remain the same</a:t>
            </a:r>
          </a:p>
          <a:p>
            <a:pPr>
              <a:buFont typeface="Arial" panose="020B0604020202020204" pitchFamily="34" charset="0"/>
              <a:buChar char="•"/>
            </a:pPr>
            <a:r>
              <a:rPr lang="en-US" dirty="0" smtClean="0"/>
              <a:t>Planning training in the fall </a:t>
            </a:r>
          </a:p>
          <a:p>
            <a:pPr>
              <a:buFont typeface="Arial" panose="020B0604020202020204" pitchFamily="34" charset="0"/>
              <a:buChar char="•"/>
            </a:pPr>
            <a:r>
              <a:rPr lang="en-US" dirty="0" smtClean="0"/>
              <a:t>Providing distance support to SLPS</a:t>
            </a:r>
          </a:p>
          <a:p>
            <a:pPr>
              <a:buFont typeface="Arial" panose="020B0604020202020204" pitchFamily="34" charset="0"/>
              <a:buChar char="•"/>
            </a:pPr>
            <a:r>
              <a:rPr lang="en-US" dirty="0" smtClean="0"/>
              <a:t>Presentation and panel discussion at the Lead SLP Meeting on May 11</a:t>
            </a:r>
            <a:r>
              <a:rPr lang="en-US" baseline="30000" dirty="0" smtClean="0"/>
              <a:t>th</a:t>
            </a:r>
            <a:endParaRPr lang="en-US" dirty="0" smtClean="0"/>
          </a:p>
          <a:p>
            <a:pPr marL="0" indent="0">
              <a:buNone/>
            </a:pPr>
            <a:endParaRPr lang="en-US" dirty="0" smtClean="0"/>
          </a:p>
          <a:p>
            <a:pPr marL="0" indent="0">
              <a:buNone/>
            </a:pPr>
            <a:endParaRPr lang="en-US" dirty="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87</a:t>
            </a:fld>
            <a:endParaRPr lang="en-US" dirty="0"/>
          </a:p>
        </p:txBody>
      </p:sp>
    </p:spTree>
    <p:custDataLst>
      <p:tags r:id="rId1"/>
    </p:custDataLst>
    <p:extLst>
      <p:ext uri="{BB962C8B-B14F-4D97-AF65-F5344CB8AC3E}">
        <p14:creationId xmlns:p14="http://schemas.microsoft.com/office/powerpoint/2010/main" val="37109161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Vollkorn" panose="00000500000000000000" pitchFamily="2" charset="0"/>
                <a:ea typeface="Vollkorn" panose="00000500000000000000" pitchFamily="2" charset="0"/>
              </a:rPr>
              <a:t>DRAFT FEEDING AND SWALLOWING PROTOCOL – Work in Progress </a:t>
            </a:r>
            <a:endParaRPr lang="en-US" sz="4000" dirty="0">
              <a:latin typeface="Vollkorn" panose="00000500000000000000" pitchFamily="2" charset="0"/>
              <a:ea typeface="Vollkorn" panose="00000500000000000000" pitchFamily="2" charset="0"/>
            </a:endParaRPr>
          </a:p>
        </p:txBody>
      </p:sp>
      <p:pic>
        <p:nvPicPr>
          <p:cNvPr id="5" name="Content Placeholder 4"/>
          <p:cNvPicPr>
            <a:picLocks noGrp="1" noChangeAspect="1"/>
          </p:cNvPicPr>
          <p:nvPr>
            <p:ph idx="1"/>
          </p:nvPr>
        </p:nvPicPr>
        <p:blipFill>
          <a:blip r:embed="rId3"/>
          <a:stretch>
            <a:fillRect/>
          </a:stretch>
        </p:blipFill>
        <p:spPr>
          <a:xfrm>
            <a:off x="4211516" y="1373175"/>
            <a:ext cx="3472840" cy="450057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88</a:t>
            </a:fld>
            <a:endParaRPr lang="en-US" dirty="0"/>
          </a:p>
        </p:txBody>
      </p:sp>
    </p:spTree>
    <p:custDataLst>
      <p:tags r:id="rId1"/>
    </p:custDataLst>
    <p:extLst>
      <p:ext uri="{BB962C8B-B14F-4D97-AF65-F5344CB8AC3E}">
        <p14:creationId xmlns:p14="http://schemas.microsoft.com/office/powerpoint/2010/main" val="23355975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COMMUNICATION MATRIX MODULE PROJECT </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sz="2300" dirty="0" smtClean="0"/>
              <a:t>Joint effort with the  University of Oregon and the WVDE</a:t>
            </a:r>
          </a:p>
          <a:p>
            <a:pPr marL="0" indent="0">
              <a:buNone/>
            </a:pPr>
            <a:r>
              <a:rPr lang="en-US" dirty="0"/>
              <a:t>	</a:t>
            </a:r>
            <a:r>
              <a:rPr lang="en-US" sz="2000" dirty="0" smtClean="0"/>
              <a:t>Nancy Steele, former Project Specialist, National Center on Deaf/Blindness</a:t>
            </a:r>
          </a:p>
          <a:p>
            <a:pPr marL="0" indent="0">
              <a:buNone/>
            </a:pPr>
            <a:r>
              <a:rPr lang="en-US" sz="2000" dirty="0"/>
              <a:t>	</a:t>
            </a:r>
            <a:r>
              <a:rPr lang="en-US" sz="2000" dirty="0" smtClean="0"/>
              <a:t>Annette Carey, contracted, WVDE and WV Birth to Three </a:t>
            </a:r>
          </a:p>
          <a:p>
            <a:pPr marL="0" indent="0">
              <a:buNone/>
            </a:pPr>
            <a:r>
              <a:rPr lang="en-US" sz="2000" dirty="0"/>
              <a:t>	</a:t>
            </a:r>
            <a:r>
              <a:rPr lang="en-US" sz="2000" dirty="0" smtClean="0"/>
              <a:t>Karen Haines, WVU</a:t>
            </a:r>
          </a:p>
          <a:p>
            <a:pPr marL="0" indent="0">
              <a:buNone/>
            </a:pPr>
            <a:r>
              <a:rPr lang="en-US" sz="2000" dirty="0"/>
              <a:t>	</a:t>
            </a:r>
            <a:r>
              <a:rPr lang="en-US" sz="2000" dirty="0" smtClean="0"/>
              <a:t>Lee Ann Brammer, WVDE</a:t>
            </a:r>
          </a:p>
          <a:p>
            <a:pPr marL="0" indent="0">
              <a:buNone/>
            </a:pPr>
            <a:r>
              <a:rPr lang="en-US" sz="2000" dirty="0"/>
              <a:t>	</a:t>
            </a:r>
            <a:r>
              <a:rPr lang="en-US" sz="2000" dirty="0" smtClean="0"/>
              <a:t>Ruth Ann King, WVDE </a:t>
            </a:r>
          </a:p>
          <a:p>
            <a:pPr marL="0" indent="0">
              <a:buNone/>
            </a:pPr>
            <a:r>
              <a:rPr lang="en-US" sz="2000" dirty="0" smtClean="0"/>
              <a:t>Consultants</a:t>
            </a:r>
          </a:p>
          <a:p>
            <a:pPr marL="0" indent="0">
              <a:buNone/>
            </a:pPr>
            <a:r>
              <a:rPr lang="en-US" sz="2000" dirty="0"/>
              <a:t>	</a:t>
            </a:r>
            <a:r>
              <a:rPr lang="en-US" sz="2000" dirty="0" smtClean="0"/>
              <a:t>Wendy Garrison, WVDE</a:t>
            </a:r>
          </a:p>
          <a:p>
            <a:pPr marL="0" indent="0">
              <a:buNone/>
            </a:pPr>
            <a:r>
              <a:rPr lang="en-US" sz="2000" dirty="0"/>
              <a:t>	</a:t>
            </a:r>
            <a:r>
              <a:rPr lang="en-US" sz="2000" dirty="0" smtClean="0"/>
              <a:t>Dawn Embrey</a:t>
            </a:r>
            <a:r>
              <a:rPr lang="en-US" sz="2000" dirty="0"/>
              <a:t>-</a:t>
            </a:r>
            <a:r>
              <a:rPr lang="en-US" sz="2000" dirty="0" smtClean="0"/>
              <a:t>King, WVDE</a:t>
            </a:r>
          </a:p>
          <a:p>
            <a:pPr marL="0" indent="0">
              <a:buNone/>
            </a:pPr>
            <a:r>
              <a:rPr lang="en-US" sz="2000" dirty="0" smtClean="0"/>
              <a:t>Training module being developed to provide info on administration, interpretation and implementation of the Communication Matrix Module </a:t>
            </a:r>
          </a:p>
          <a:p>
            <a:pPr marL="0" indent="0">
              <a:buNone/>
            </a:pPr>
            <a:r>
              <a:rPr lang="en-US" sz="2000" dirty="0" smtClean="0"/>
              <a:t>Hopefully ready for next school year</a:t>
            </a:r>
          </a:p>
          <a:p>
            <a:pPr marL="0" indent="0">
              <a:buNone/>
            </a:pPr>
            <a:r>
              <a:rPr lang="en-US" sz="2000" dirty="0" smtClean="0"/>
              <a:t>Will provide free reports statewide for at least a year</a:t>
            </a:r>
          </a:p>
          <a:p>
            <a:pPr marL="0" indent="0">
              <a:buNone/>
            </a:pPr>
            <a:r>
              <a:rPr lang="en-US" sz="2000" dirty="0" smtClean="0"/>
              <a:t>ASHA CEUs</a:t>
            </a:r>
          </a:p>
          <a:p>
            <a:pPr marL="0" indent="0">
              <a:buNone/>
            </a:pPr>
            <a:r>
              <a:rPr lang="en-US" sz="2000" dirty="0"/>
              <a:t>		</a:t>
            </a:r>
            <a:endParaRPr lang="en-US" sz="2000"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89</a:t>
            </a:fld>
            <a:endParaRPr lang="en-US" dirty="0"/>
          </a:p>
        </p:txBody>
      </p:sp>
    </p:spTree>
    <p:custDataLst>
      <p:tags r:id="rId1"/>
    </p:custDataLst>
    <p:extLst>
      <p:ext uri="{BB962C8B-B14F-4D97-AF65-F5344CB8AC3E}">
        <p14:creationId xmlns:p14="http://schemas.microsoft.com/office/powerpoint/2010/main" val="2885434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SPEECH-LANGUAGE IMPAIRMENT </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r>
              <a:rPr lang="en-US" sz="1600" dirty="0">
                <a:hlinkClick r:id="rId3"/>
              </a:rPr>
              <a:t>http://</a:t>
            </a:r>
            <a:r>
              <a:rPr lang="en-US" sz="1600" dirty="0" smtClean="0">
                <a:hlinkClick r:id="rId3"/>
              </a:rPr>
              <a:t>wvde.state.wv.us/osp/speechlanguage.html</a:t>
            </a:r>
            <a:endParaRPr lang="en-US" sz="1600" dirty="0" smtClean="0"/>
          </a:p>
          <a:p>
            <a:r>
              <a:rPr lang="en-US" sz="1600" dirty="0" smtClean="0"/>
              <a:t>All of these documents are in the process of being updated</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9</a:t>
            </a:fld>
            <a:endParaRPr lang="en-US" dirty="0"/>
          </a:p>
        </p:txBody>
      </p:sp>
      <p:pic>
        <p:nvPicPr>
          <p:cNvPr id="5" name="Picture 4"/>
          <p:cNvPicPr>
            <a:picLocks noChangeAspect="1"/>
          </p:cNvPicPr>
          <p:nvPr/>
        </p:nvPicPr>
        <p:blipFill>
          <a:blip r:embed="rId4"/>
          <a:stretch>
            <a:fillRect/>
          </a:stretch>
        </p:blipFill>
        <p:spPr>
          <a:xfrm>
            <a:off x="7380322" y="1105268"/>
            <a:ext cx="3522235" cy="4767994"/>
          </a:xfrm>
          <a:prstGeom prst="rect">
            <a:avLst/>
          </a:prstGeom>
        </p:spPr>
      </p:pic>
    </p:spTree>
    <p:custDataLst>
      <p:tags r:id="rId1"/>
    </p:custDataLst>
    <p:extLst>
      <p:ext uri="{BB962C8B-B14F-4D97-AF65-F5344CB8AC3E}">
        <p14:creationId xmlns:p14="http://schemas.microsoft.com/office/powerpoint/2010/main" val="23541225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QUESTIONS AND CONCERNS</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90</a:t>
            </a:fld>
            <a:endParaRPr lang="en-US" dirty="0"/>
          </a:p>
        </p:txBody>
      </p:sp>
      <p:pic>
        <p:nvPicPr>
          <p:cNvPr id="5" name="Picture 4"/>
          <p:cNvPicPr>
            <a:picLocks noChangeAspect="1"/>
          </p:cNvPicPr>
          <p:nvPr/>
        </p:nvPicPr>
        <p:blipFill>
          <a:blip r:embed="rId3"/>
          <a:stretch>
            <a:fillRect/>
          </a:stretch>
        </p:blipFill>
        <p:spPr>
          <a:xfrm>
            <a:off x="3552092" y="1695693"/>
            <a:ext cx="5460243" cy="3720369"/>
          </a:xfrm>
          <a:prstGeom prst="rect">
            <a:avLst/>
          </a:prstGeom>
        </p:spPr>
      </p:pic>
    </p:spTree>
    <p:custDataLst>
      <p:tags r:id="rId1"/>
    </p:custDataLst>
    <p:extLst>
      <p:ext uri="{BB962C8B-B14F-4D97-AF65-F5344CB8AC3E}">
        <p14:creationId xmlns:p14="http://schemas.microsoft.com/office/powerpoint/2010/main" val="31658082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THANK YOU </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lstStyle/>
          <a:p>
            <a:r>
              <a:rPr lang="en-US" dirty="0" smtClean="0"/>
              <a:t>For your dedication to students</a:t>
            </a:r>
          </a:p>
          <a:p>
            <a:r>
              <a:rPr lang="en-US" dirty="0" smtClean="0"/>
              <a:t>For the time and effort you put into serving your students every single day</a:t>
            </a:r>
          </a:p>
          <a:p>
            <a:r>
              <a:rPr lang="en-US" dirty="0" smtClean="0"/>
              <a:t>For your desire to work at a level of excellence</a:t>
            </a:r>
          </a:p>
          <a:p>
            <a:r>
              <a:rPr lang="en-US" dirty="0" smtClean="0"/>
              <a:t>For having a skill set like no other professional</a:t>
            </a:r>
          </a:p>
          <a:p>
            <a:r>
              <a:rPr lang="en-US" dirty="0" smtClean="0"/>
              <a:t>For giving students the gift of communication </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91</a:t>
            </a:fld>
            <a:endParaRPr lang="en-US" dirty="0"/>
          </a:p>
        </p:txBody>
      </p:sp>
    </p:spTree>
    <p:custDataLst>
      <p:tags r:id="rId1"/>
    </p:custDataLst>
    <p:extLst>
      <p:ext uri="{BB962C8B-B14F-4D97-AF65-F5344CB8AC3E}">
        <p14:creationId xmlns:p14="http://schemas.microsoft.com/office/powerpoint/2010/main" val="35969642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Vollkorn" panose="00000500000000000000" pitchFamily="2" charset="0"/>
                <a:ea typeface="Vollkorn" panose="00000500000000000000" pitchFamily="2" charset="0"/>
              </a:rPr>
              <a:t>CONTACT INFORMATION</a:t>
            </a:r>
            <a:endParaRPr lang="en-US" dirty="0">
              <a:latin typeface="Vollkorn" panose="00000500000000000000" pitchFamily="2" charset="0"/>
              <a:ea typeface="Vollkorn" panose="00000500000000000000" pitchFamily="2"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t>Lee Ann Brammer</a:t>
            </a:r>
          </a:p>
          <a:p>
            <a:pPr marL="0" indent="0" algn="ctr">
              <a:buNone/>
            </a:pPr>
            <a:r>
              <a:rPr lang="en-US" sz="3200" dirty="0" smtClean="0">
                <a:hlinkClick r:id="rId3"/>
              </a:rPr>
              <a:t>lbrammer@k12.wv.us</a:t>
            </a:r>
            <a:endParaRPr lang="en-US" sz="3200" dirty="0" smtClean="0"/>
          </a:p>
          <a:p>
            <a:pPr marL="0" indent="0" algn="ctr">
              <a:buNone/>
            </a:pPr>
            <a:r>
              <a:rPr lang="en-US" sz="3200" dirty="0" smtClean="0"/>
              <a:t>304.558.2696</a:t>
            </a:r>
          </a:p>
        </p:txBody>
      </p:sp>
      <p:sp>
        <p:nvSpPr>
          <p:cNvPr id="4" name="Slide Number Placeholder 3"/>
          <p:cNvSpPr>
            <a:spLocks noGrp="1"/>
          </p:cNvSpPr>
          <p:nvPr>
            <p:ph type="sldNum" sz="quarter" idx="12"/>
          </p:nvPr>
        </p:nvSpPr>
        <p:spPr/>
        <p:txBody>
          <a:bodyPr/>
          <a:lstStyle/>
          <a:p>
            <a:fld id="{16630861-4318-414B-8E21-CA5F03E7BD41}" type="slidenum">
              <a:rPr lang="en-US" smtClean="0"/>
              <a:t>92</a:t>
            </a:fld>
            <a:endParaRPr lang="en-US" dirty="0"/>
          </a:p>
        </p:txBody>
      </p:sp>
    </p:spTree>
    <p:custDataLst>
      <p:tags r:id="rId1"/>
    </p:custDataLst>
    <p:extLst>
      <p:ext uri="{BB962C8B-B14F-4D97-AF65-F5344CB8AC3E}">
        <p14:creationId xmlns:p14="http://schemas.microsoft.com/office/powerpoint/2010/main" val="42808878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WVDE_2017THEME2" val="OcMMMH3Z"/>
  <p:tag name="ARTICULATE_DESIGN_ID_OFFICE THEME" val="Mi9j8QCL"/>
  <p:tag name="ARTICULATE_DESIGN_ID_1_WVDE_2017THEME2" val="CvDOSS4r"/>
  <p:tag name="ARTICULATE_PROJECT_OPEN" val="0"/>
  <p:tag name="ARTICULATE_SLIDE_COUNT" val="9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CBCACFA9-AD44-3D4A-96E3-7E91C6634AAD}" vid="{37D28BB3-7088-3649-92B6-5709C7E125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WVDE_2017Theme2</Template>
  <TotalTime>1231</TotalTime>
  <Words>3911</Words>
  <Application>Microsoft Office PowerPoint</Application>
  <PresentationFormat>Widescreen</PresentationFormat>
  <Paragraphs>747</Paragraphs>
  <Slides>92</Slides>
  <Notes>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92</vt:i4>
      </vt:variant>
    </vt:vector>
  </HeadingPairs>
  <TitlesOfParts>
    <vt:vector size="108" baseType="lpstr">
      <vt:lpstr>Adobe Song Std L</vt:lpstr>
      <vt:lpstr>Arial</vt:lpstr>
      <vt:lpstr>Calibri</vt:lpstr>
      <vt:lpstr>Calibri Light</vt:lpstr>
      <vt:lpstr>Fira Sans</vt:lpstr>
      <vt:lpstr>Fira Sans Ultra</vt:lpstr>
      <vt:lpstr>Helvetica</vt:lpstr>
      <vt:lpstr>Libre Baskerville</vt:lpstr>
      <vt:lpstr>Tahoma</vt:lpstr>
      <vt:lpstr>Times New Roman</vt:lpstr>
      <vt:lpstr>Vollkorn</vt:lpstr>
      <vt:lpstr>Vollkorn Regular</vt:lpstr>
      <vt:lpstr>Wingdings</vt:lpstr>
      <vt:lpstr>WVDE_2017Theme2</vt:lpstr>
      <vt:lpstr>Office Theme</vt:lpstr>
      <vt:lpstr>1_WVDE_2017Theme2</vt:lpstr>
      <vt:lpstr>WEST VIRGINIA DEPARTMENT OF EDUCATION INITIATIVES 2017-18</vt:lpstr>
      <vt:lpstr>FINANCIAL DISCLOSURE</vt:lpstr>
      <vt:lpstr>LEARNER OUTCOMES</vt:lpstr>
      <vt:lpstr>THANK YOU </vt:lpstr>
      <vt:lpstr>WVDE MISSION</vt:lpstr>
      <vt:lpstr>WE HAVE A NEW WEBSITE DESIGN (Still a work in progress)</vt:lpstr>
      <vt:lpstr>OFFICE OF SPECIAL EDUCATION </vt:lpstr>
      <vt:lpstr>SPEECH-LANGUAGE IMPAIRED</vt:lpstr>
      <vt:lpstr>SPEECH-LANGUAGE IMPAIRMENT </vt:lpstr>
      <vt:lpstr>SPEECH-LANGUAGE IMPAIRMENT </vt:lpstr>
      <vt:lpstr>DOCUMENTS </vt:lpstr>
      <vt:lpstr>NEW OFFICE OF SPECIAL EDUCATION FOCUS</vt:lpstr>
      <vt:lpstr>WVDE NEW ASSESSMENTS </vt:lpstr>
      <vt:lpstr>COLLEGE- AND CAREER- READINESS STANDARDS</vt:lpstr>
      <vt:lpstr>INITIATIVES WITHIN THE OFFICE OF SPECIAL EDUCATION </vt:lpstr>
      <vt:lpstr>PROJECT AWARE</vt:lpstr>
      <vt:lpstr>GRADUATION 20/20</vt:lpstr>
      <vt:lpstr>WV GRADUATION 20/20 GOALS</vt:lpstr>
      <vt:lpstr>PowerPoint Presentation</vt:lpstr>
      <vt:lpstr>PowerPoint Presentation</vt:lpstr>
      <vt:lpstr>WEST VIRGINIA ECPBIS </vt:lpstr>
      <vt:lpstr>WHAT IS ECPBIS, OR,  THE PYRAMID MODEL?</vt:lpstr>
      <vt:lpstr>PURPOSE OF ECPBIS…</vt:lpstr>
      <vt:lpstr>KEY FEATURES OF ECPBIS</vt:lpstr>
      <vt:lpstr>CONTACT INFORMATION</vt:lpstr>
      <vt:lpstr>ALL THINGS ALTERNATE</vt:lpstr>
      <vt:lpstr>DISTRICT OBLIGATIONS PER ESSA REQUIREMENTS</vt:lpstr>
      <vt:lpstr>PowerPoint Presentation</vt:lpstr>
      <vt:lpstr>ALTERNATE STANDARDS, ASSESSMENT AND DIPLOMA TIMELINES</vt:lpstr>
      <vt:lpstr>Strategies for meeting the 1% participation cap</vt:lpstr>
      <vt:lpstr>PICTURE EXCHANGE COMMUNICATION SYSTEM (PECS) Level 1</vt:lpstr>
      <vt:lpstr>CELEBRATING CONNECTIONS</vt:lpstr>
      <vt:lpstr>COME AND SEE US! </vt:lpstr>
      <vt:lpstr>CAMP GIZMO</vt:lpstr>
      <vt:lpstr>FUNCTIONAL LISTENING EVALUTION TRAINING (FLE)</vt:lpstr>
      <vt:lpstr>FUNCTIONAL VISION ASSESSMENT TRAINING (FVA)</vt:lpstr>
      <vt:lpstr>CAN WE TALK?   TRAINING</vt:lpstr>
      <vt:lpstr>WEST VIRGINIA SUMMIT FOR EDUCATIONAL EXCELLENCE – SESSION TWO Office of Special Education</vt:lpstr>
      <vt:lpstr>SPEECH-LANGUAGE IMPAIRMENT </vt:lpstr>
      <vt:lpstr>FOCUS FOR THE COMING YEAR </vt:lpstr>
      <vt:lpstr>SPEECH-LANGUAGE IMPAIRMENT INITIATIVES </vt:lpstr>
      <vt:lpstr>POLICY 5202 – ALTERNATE PATH</vt:lpstr>
      <vt:lpstr>POLICY 5202 STATES</vt:lpstr>
      <vt:lpstr>APPLICATION INFORMATION </vt:lpstr>
      <vt:lpstr>PROFESSIONAL DEVELOPMENT COMMITTEE</vt:lpstr>
      <vt:lpstr>PROFESSIONAL DEVELOPMENT COMMITTEE </vt:lpstr>
      <vt:lpstr>PROFESSIONAL DEVELOPMENT COMMITTEE PURPOSE </vt:lpstr>
      <vt:lpstr>PROFESSIONAL DEVELOPMENT COMMITTEE GROUP GOALS</vt:lpstr>
      <vt:lpstr>WVDE SPEECH-LANGUAGE PATHOOGY PROFESSIONAL DEVELOPMENT NEEDS SURVEY RESULTS</vt:lpstr>
      <vt:lpstr>HIGHEST DEGREE ATTAINED </vt:lpstr>
      <vt:lpstr>TOPICS  (Descending Order – Everything Above 3.0 Reported)</vt:lpstr>
      <vt:lpstr>SUGGESTED TOPICS</vt:lpstr>
      <vt:lpstr>SUGGESTED TOPICS CONTINUED</vt:lpstr>
      <vt:lpstr>SUGGESTED TOPICS CONTINUED</vt:lpstr>
      <vt:lpstr>PECS TRAINING RESULTS </vt:lpstr>
      <vt:lpstr>PROFESSIONAL DEVELOPMENT DELIVERY METHOD</vt:lpstr>
      <vt:lpstr>PREFERRED DAYS/TIMES FOR TRAINING</vt:lpstr>
      <vt:lpstr>AT BOOT CAMP</vt:lpstr>
      <vt:lpstr>DISTANCE AT EVALUATION SUPPORT</vt:lpstr>
      <vt:lpstr>UNIVERSITY OF CINCINNATI DISTANCE LEARNING COHORT</vt:lpstr>
      <vt:lpstr>NEW SPEECH THERAPIST BOOT CAMP</vt:lpstr>
      <vt:lpstr>LEAD SPEECH-LANGUAGE PATHOLOGIST MEETINGS </vt:lpstr>
      <vt:lpstr>BEFORE WE GET STARTED</vt:lpstr>
      <vt:lpstr>EDUCATIONALLY RELEVANT THERAPY</vt:lpstr>
      <vt:lpstr>SPEECH AND LANGUAGE SERVICES IN THE SCHOOLS </vt:lpstr>
      <vt:lpstr>EDUCATIONAL MODEL vs. MEDICAL MODEL </vt:lpstr>
      <vt:lpstr>WHAT DOES ASHA SAY?</vt:lpstr>
      <vt:lpstr>ROLES AND RESPONSIBILITIES OF SPEECH-LANGUAGE PATHOLOGISTS IN THE SCHOOLS (2010) - ASHA</vt:lpstr>
      <vt:lpstr>CONSISTENT ATTENTION TO IDEA</vt:lpstr>
      <vt:lpstr>SERVICES IN THE SCHOOLS</vt:lpstr>
      <vt:lpstr>COLLABORATIVE CURRICULUM-BASED SERVICE DELIVERY</vt:lpstr>
      <vt:lpstr>PARADIGM SHIFT</vt:lpstr>
      <vt:lpstr>DETERMINATION OF THE ADVERSE IMPACT</vt:lpstr>
      <vt:lpstr>CONSIDERATION</vt:lpstr>
      <vt:lpstr>CONSIDERATION</vt:lpstr>
      <vt:lpstr>CONSIDERATION</vt:lpstr>
      <vt:lpstr>CONSIDERATION </vt:lpstr>
      <vt:lpstr>CONSIDERATION</vt:lpstr>
      <vt:lpstr>POLICY 2419 – ADVERSE IMPACT GUIDANCE</vt:lpstr>
      <vt:lpstr>ADVERSE IMPACT CONTINUED</vt:lpstr>
      <vt:lpstr>ADVERSE IMPACT CONTINUED </vt:lpstr>
      <vt:lpstr>SPEECH LANGUGE PATHOLOGY SERVICES IN WV SCHOOLS – GUIDANCE FOR WEST VIRGINIA SCHOOLS AND DISTRICTS</vt:lpstr>
      <vt:lpstr>SETTINGS</vt:lpstr>
      <vt:lpstr>SERVICE DELIVERY MODELS </vt:lpstr>
      <vt:lpstr>FLEXIBILE SCHEDULING </vt:lpstr>
      <vt:lpstr>COMPREHENSIVE LANGUAGE EVALUATIONS </vt:lpstr>
      <vt:lpstr>WV SCHOOLS FEEDING/SWALLOWING PROTOCOL/GUIDANCE</vt:lpstr>
      <vt:lpstr>DRAFT FEEDING AND SWALLOWING PROTOCOL – Work in Progress </vt:lpstr>
      <vt:lpstr>COMMUNICATION MATRIX MODULE PROJECT </vt:lpstr>
      <vt:lpstr>QUESTIONS AND CONCERNS</vt:lpstr>
      <vt:lpstr>THANK YOU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Anderson</dc:creator>
  <cp:lastModifiedBy>Lee Ann Brammer</cp:lastModifiedBy>
  <cp:revision>77</cp:revision>
  <cp:lastPrinted>2018-03-06T14:33:46Z</cp:lastPrinted>
  <dcterms:created xsi:type="dcterms:W3CDTF">2017-05-09T13:59:36Z</dcterms:created>
  <dcterms:modified xsi:type="dcterms:W3CDTF">2018-03-06T15:58:21Z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9A6DB771-0678-47BD-890E-0F8318F4D05F</vt:lpwstr>
  </property>
  <property fmtid="{D5CDD505-2E9C-101B-9397-08002B2CF9AE}" pid="3" name="ArticulatePath">
    <vt:lpwstr>https://wveis.k12.wv.us/nclb/HRMS/brandcenter/WVDE%20PowerPoint</vt:lpwstr>
  </property>
</Properties>
</file>